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5707670" r:id="rId2"/>
    <p:sldId id="15000893" r:id="rId3"/>
    <p:sldId id="2145707671" r:id="rId4"/>
    <p:sldId id="2145707672" r:id="rId5"/>
    <p:sldId id="2145707677" r:id="rId6"/>
    <p:sldId id="2145707648" r:id="rId7"/>
    <p:sldId id="2145707673" r:id="rId8"/>
    <p:sldId id="2145707674" r:id="rId9"/>
    <p:sldId id="2145707675" r:id="rId10"/>
    <p:sldId id="2145707638" r:id="rId11"/>
    <p:sldId id="2145707678" r:id="rId12"/>
    <p:sldId id="2145707679" r:id="rId13"/>
    <p:sldId id="150008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2792-25D1-4F17-86F4-C4C087BEA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DC52DC-A1D1-4AC8-93E8-2084515F1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DACAD-1DCB-4C20-8BB0-A2F1A292A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3FE-2ECC-4A4A-9AD5-678B483F5036}" type="datetimeFigureOut">
              <a:rPr lang="en-MY" smtClean="0"/>
              <a:t>5/4/2022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EC90D-AC5D-4AC7-A1C4-0363226C0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F452F-601D-4A6D-920A-A4B4CE72E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A78D-9C82-44E3-AC08-ABEE4F09D98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442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5AA8-DF55-4EC7-B48E-76AF6BC12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4D022-F439-49DA-94E0-AD18210D3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B0A9A-B75C-40E1-9FBB-62BB2E26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3FE-2ECC-4A4A-9AD5-678B483F5036}" type="datetimeFigureOut">
              <a:rPr lang="en-MY" smtClean="0"/>
              <a:t>5/4/2022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632A9-1B27-44FF-9A01-0B1ECDB75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39E37-9B1E-4743-BBC8-A59FECC22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A78D-9C82-44E3-AC08-ABEE4F09D98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585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C81D0-85E2-44FD-AB2E-ED18C384B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350A95-4026-41C4-937C-ABE87FFF4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5C5BA-82F9-40E0-8E22-5D1A9972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3FE-2ECC-4A4A-9AD5-678B483F5036}" type="datetimeFigureOut">
              <a:rPr lang="en-MY" smtClean="0"/>
              <a:t>5/4/2022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21B78-D3BA-4014-817B-7FC0864E7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D12C0-2551-4607-A532-1FBCE34F7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A78D-9C82-44E3-AC08-ABEE4F09D98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9086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1AEC1-AD69-4C3F-B76B-5F46C090E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265F1-ED61-413A-8641-BA936C293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B6379-7C83-4C1D-899E-FEE5BE35A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3FE-2ECC-4A4A-9AD5-678B483F5036}" type="datetimeFigureOut">
              <a:rPr lang="en-MY" smtClean="0"/>
              <a:t>5/4/2022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03841-F634-4BCC-859B-3241E914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CC63C-F0F5-4AF5-813F-1B04C5D75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A78D-9C82-44E3-AC08-ABEE4F09D98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743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9EB4-50EA-4434-BA45-5D034E64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7349B-C7B9-48FA-B41F-7FED09B27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B1544-C32B-4DA2-A3AF-F9BF6CBC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3FE-2ECC-4A4A-9AD5-678B483F5036}" type="datetimeFigureOut">
              <a:rPr lang="en-MY" smtClean="0"/>
              <a:t>5/4/2022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7A31F-0E9E-4586-A114-A1F48C80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B7ED7-3B7F-4495-8F37-C9F704CEC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A78D-9C82-44E3-AC08-ABEE4F09D98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5511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EEEF-AC89-465E-8853-3C408BCD5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38ABE-AE70-4482-850B-8EB4B790B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871AB-B8D4-464F-8516-0079D68D3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ECCD5-7083-492C-B444-7BB57CC8F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3FE-2ECC-4A4A-9AD5-678B483F5036}" type="datetimeFigureOut">
              <a:rPr lang="en-MY" smtClean="0"/>
              <a:t>5/4/2022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3A13C-642D-4D86-8DFE-88B2CFC12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BD9DD-1939-4F83-AB32-4BE079BC6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A78D-9C82-44E3-AC08-ABEE4F09D98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7549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96997-7D5A-4204-92F3-9252D00A4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6535B-9396-4761-A5A7-58B8617A8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78D2B-48D4-4E5E-B3D0-E9E3CEADB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3D4B02-A794-4114-BDEC-0F9664F52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FB9ADC-552E-46D2-AFFE-D84A8D127A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62C6C1-9B08-4D3B-B7DB-F0A005C4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3FE-2ECC-4A4A-9AD5-678B483F5036}" type="datetimeFigureOut">
              <a:rPr lang="en-MY" smtClean="0"/>
              <a:t>5/4/2022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5E87FE-1246-4379-9E44-614196BA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A86F4-E893-4A66-B556-FE1EF887C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A78D-9C82-44E3-AC08-ABEE4F09D98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273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D965-D2D6-4B26-A874-D5762C46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312085-2C15-4191-8674-0ED34E5F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3FE-2ECC-4A4A-9AD5-678B483F5036}" type="datetimeFigureOut">
              <a:rPr lang="en-MY" smtClean="0"/>
              <a:t>5/4/2022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4A770-AE1C-4E25-A927-B4EBB4C16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1A5292-B281-4AA7-AC71-16CB4ECF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A78D-9C82-44E3-AC08-ABEE4F09D98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874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0411AD-90E4-4FFD-BF9A-870305BBF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3FE-2ECC-4A4A-9AD5-678B483F5036}" type="datetimeFigureOut">
              <a:rPr lang="en-MY" smtClean="0"/>
              <a:t>5/4/2022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8E421B-DD8C-4DD3-8FC6-04997E87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EBE0C-A1EC-4143-8BA7-44D04E227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A78D-9C82-44E3-AC08-ABEE4F09D98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518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D502F-FC6F-4A9C-9FA9-DED1447AD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1A43A-15CF-4F97-B63F-99F1B54FB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703ED-214B-43A5-B3DA-CE3085295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BD1E3-1F77-47A3-A19F-DBC55B90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3FE-2ECC-4A4A-9AD5-678B483F5036}" type="datetimeFigureOut">
              <a:rPr lang="en-MY" smtClean="0"/>
              <a:t>5/4/2022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66DB2-5A86-4686-8732-78A4ECB3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42C9B-30FE-4ADC-BA3E-A75724836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A78D-9C82-44E3-AC08-ABEE4F09D98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1341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D7DBD-5DCD-4823-8755-18172791F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DD7FB6-3379-4357-9549-532437BE29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52C64-7B09-42D9-9A72-0AF8919FA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6B5DD-2689-4345-B071-A9820F905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3FE-2ECC-4A4A-9AD5-678B483F5036}" type="datetimeFigureOut">
              <a:rPr lang="en-MY" smtClean="0"/>
              <a:t>5/4/2022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CE8D7-D582-496D-B202-8EEBEE31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2AA1D-E1A1-4347-AF7A-02E335C64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A78D-9C82-44E3-AC08-ABEE4F09D98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000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F4ED59-700E-4FB0-B272-A0BAB0412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F52C5-CF67-48DE-A724-9384F3CDB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F3FEE-D022-416A-AFAE-E8B68CE1D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913FE-2ECC-4A4A-9AD5-678B483F5036}" type="datetimeFigureOut">
              <a:rPr lang="en-MY" smtClean="0"/>
              <a:t>5/4/2022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33D18-41CA-4717-AB6C-0FC05CC73C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1B30D-C069-41F0-809A-AF47DFA38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5A78D-9C82-44E3-AC08-ABEE4F09D98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635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5943" y="241663"/>
            <a:ext cx="1479716" cy="1169378"/>
          </a:xfrm>
          <a:prstGeom prst="rect">
            <a:avLst/>
          </a:prstGeom>
        </p:spPr>
      </p:pic>
      <p:sp>
        <p:nvSpPr>
          <p:cNvPr id="4" name="object 2"/>
          <p:cNvSpPr/>
          <p:nvPr/>
        </p:nvSpPr>
        <p:spPr>
          <a:xfrm>
            <a:off x="0" y="1651370"/>
            <a:ext cx="12122394" cy="2612899"/>
          </a:xfrm>
          <a:custGeom>
            <a:avLst/>
            <a:gdLst/>
            <a:ahLst/>
            <a:cxnLst/>
            <a:rect l="l" t="t" r="r" b="b"/>
            <a:pathLst>
              <a:path w="9772015" h="2746375">
                <a:moveTo>
                  <a:pt x="9159240" y="0"/>
                </a:moveTo>
                <a:lnTo>
                  <a:pt x="0" y="0"/>
                </a:lnTo>
                <a:lnTo>
                  <a:pt x="0" y="2746235"/>
                </a:lnTo>
                <a:lnTo>
                  <a:pt x="9159240" y="2746235"/>
                </a:lnTo>
                <a:lnTo>
                  <a:pt x="9159240" y="0"/>
                </a:lnTo>
                <a:close/>
              </a:path>
              <a:path w="9772015" h="2746375">
                <a:moveTo>
                  <a:pt x="9476232" y="2659367"/>
                </a:moveTo>
                <a:lnTo>
                  <a:pt x="9389351" y="2659367"/>
                </a:lnTo>
                <a:lnTo>
                  <a:pt x="9389351" y="2746235"/>
                </a:lnTo>
                <a:lnTo>
                  <a:pt x="9476232" y="2746235"/>
                </a:lnTo>
                <a:lnTo>
                  <a:pt x="9476232" y="2659367"/>
                </a:lnTo>
                <a:close/>
              </a:path>
              <a:path w="9772015" h="2746375">
                <a:moveTo>
                  <a:pt x="9476232" y="2363711"/>
                </a:moveTo>
                <a:lnTo>
                  <a:pt x="9389351" y="2363711"/>
                </a:lnTo>
                <a:lnTo>
                  <a:pt x="9389351" y="2450579"/>
                </a:lnTo>
                <a:lnTo>
                  <a:pt x="9476232" y="2450579"/>
                </a:lnTo>
                <a:lnTo>
                  <a:pt x="9476232" y="2363711"/>
                </a:lnTo>
                <a:close/>
              </a:path>
              <a:path w="9772015" h="2746375">
                <a:moveTo>
                  <a:pt x="9476232" y="2068055"/>
                </a:moveTo>
                <a:lnTo>
                  <a:pt x="9389351" y="2068055"/>
                </a:lnTo>
                <a:lnTo>
                  <a:pt x="9389351" y="2154923"/>
                </a:lnTo>
                <a:lnTo>
                  <a:pt x="9476232" y="2154923"/>
                </a:lnTo>
                <a:lnTo>
                  <a:pt x="9476232" y="2068055"/>
                </a:lnTo>
                <a:close/>
              </a:path>
              <a:path w="9772015" h="2746375">
                <a:moveTo>
                  <a:pt x="9476232" y="1772399"/>
                </a:moveTo>
                <a:lnTo>
                  <a:pt x="9389351" y="1772399"/>
                </a:lnTo>
                <a:lnTo>
                  <a:pt x="9389351" y="1859267"/>
                </a:lnTo>
                <a:lnTo>
                  <a:pt x="9476232" y="1859267"/>
                </a:lnTo>
                <a:lnTo>
                  <a:pt x="9476232" y="1772399"/>
                </a:lnTo>
                <a:close/>
              </a:path>
              <a:path w="9772015" h="2746375">
                <a:moveTo>
                  <a:pt x="9476232" y="1182611"/>
                </a:moveTo>
                <a:lnTo>
                  <a:pt x="9389351" y="1182611"/>
                </a:lnTo>
                <a:lnTo>
                  <a:pt x="9389351" y="1267955"/>
                </a:lnTo>
                <a:lnTo>
                  <a:pt x="9476232" y="1267955"/>
                </a:lnTo>
                <a:lnTo>
                  <a:pt x="9476232" y="1182611"/>
                </a:lnTo>
                <a:close/>
              </a:path>
              <a:path w="9772015" h="2746375">
                <a:moveTo>
                  <a:pt x="9476232" y="886955"/>
                </a:moveTo>
                <a:lnTo>
                  <a:pt x="9389351" y="886955"/>
                </a:lnTo>
                <a:lnTo>
                  <a:pt x="9389351" y="973823"/>
                </a:lnTo>
                <a:lnTo>
                  <a:pt x="9476232" y="973823"/>
                </a:lnTo>
                <a:lnTo>
                  <a:pt x="9476232" y="886955"/>
                </a:lnTo>
                <a:close/>
              </a:path>
              <a:path w="9772015" h="2746375">
                <a:moveTo>
                  <a:pt x="9476232" y="295643"/>
                </a:moveTo>
                <a:lnTo>
                  <a:pt x="9389351" y="295643"/>
                </a:lnTo>
                <a:lnTo>
                  <a:pt x="9389351" y="382511"/>
                </a:lnTo>
                <a:lnTo>
                  <a:pt x="9476232" y="382511"/>
                </a:lnTo>
                <a:lnTo>
                  <a:pt x="9476232" y="295643"/>
                </a:lnTo>
                <a:close/>
              </a:path>
              <a:path w="9772015" h="2746375">
                <a:moveTo>
                  <a:pt x="9476232" y="0"/>
                </a:moveTo>
                <a:lnTo>
                  <a:pt x="9389351" y="0"/>
                </a:lnTo>
                <a:lnTo>
                  <a:pt x="9389351" y="86855"/>
                </a:lnTo>
                <a:lnTo>
                  <a:pt x="9476232" y="86855"/>
                </a:lnTo>
                <a:lnTo>
                  <a:pt x="9476232" y="0"/>
                </a:lnTo>
                <a:close/>
              </a:path>
              <a:path w="9772015" h="2746375">
                <a:moveTo>
                  <a:pt x="9771888" y="2363711"/>
                </a:moveTo>
                <a:lnTo>
                  <a:pt x="9685020" y="2363711"/>
                </a:lnTo>
                <a:lnTo>
                  <a:pt x="9685020" y="2450579"/>
                </a:lnTo>
                <a:lnTo>
                  <a:pt x="9771888" y="2450579"/>
                </a:lnTo>
                <a:lnTo>
                  <a:pt x="9771888" y="2363711"/>
                </a:lnTo>
                <a:close/>
              </a:path>
              <a:path w="9772015" h="2746375">
                <a:moveTo>
                  <a:pt x="9771888" y="2068055"/>
                </a:moveTo>
                <a:lnTo>
                  <a:pt x="9685020" y="2068055"/>
                </a:lnTo>
                <a:lnTo>
                  <a:pt x="9685020" y="2154923"/>
                </a:lnTo>
                <a:lnTo>
                  <a:pt x="9771888" y="2154923"/>
                </a:lnTo>
                <a:lnTo>
                  <a:pt x="9771888" y="2068055"/>
                </a:lnTo>
                <a:close/>
              </a:path>
              <a:path w="9772015" h="2746375">
                <a:moveTo>
                  <a:pt x="9771888" y="1772399"/>
                </a:moveTo>
                <a:lnTo>
                  <a:pt x="9685020" y="1772399"/>
                </a:lnTo>
                <a:lnTo>
                  <a:pt x="9685020" y="1859267"/>
                </a:lnTo>
                <a:lnTo>
                  <a:pt x="9771888" y="1859267"/>
                </a:lnTo>
                <a:lnTo>
                  <a:pt x="9771888" y="1772399"/>
                </a:lnTo>
                <a:close/>
              </a:path>
              <a:path w="9772015" h="2746375">
                <a:moveTo>
                  <a:pt x="9771888" y="591299"/>
                </a:moveTo>
                <a:lnTo>
                  <a:pt x="9685020" y="591299"/>
                </a:lnTo>
                <a:lnTo>
                  <a:pt x="9685020" y="678167"/>
                </a:lnTo>
                <a:lnTo>
                  <a:pt x="9771888" y="678167"/>
                </a:lnTo>
                <a:lnTo>
                  <a:pt x="9771888" y="59129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DM sans"/>
            </a:endParaRPr>
          </a:p>
        </p:txBody>
      </p:sp>
      <p:sp>
        <p:nvSpPr>
          <p:cNvPr id="6" name="object 33"/>
          <p:cNvSpPr txBox="1"/>
          <p:nvPr/>
        </p:nvSpPr>
        <p:spPr>
          <a:xfrm>
            <a:off x="1832467" y="2232123"/>
            <a:ext cx="8146668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chemeClr val="bg1"/>
                </a:solidFill>
                <a:latin typeface="DM sans"/>
                <a:cs typeface="Arial" panose="020B0604020202020204"/>
              </a:rPr>
              <a:t>KEMENTERIAN</a:t>
            </a:r>
            <a:r>
              <a:rPr sz="4400" b="1" spc="-60" dirty="0">
                <a:solidFill>
                  <a:schemeClr val="bg1"/>
                </a:solidFill>
                <a:latin typeface="DM sans"/>
                <a:cs typeface="Arial" panose="020B0604020202020204"/>
              </a:rPr>
              <a:t> </a:t>
            </a:r>
            <a:r>
              <a:rPr sz="4400" b="1" spc="-85" dirty="0">
                <a:solidFill>
                  <a:schemeClr val="bg1"/>
                </a:solidFill>
                <a:latin typeface="DM sans"/>
                <a:cs typeface="Arial" panose="020B0604020202020204"/>
              </a:rPr>
              <a:t>KESIHATAN</a:t>
            </a:r>
            <a:r>
              <a:rPr lang="en-US" sz="4400" b="1" spc="-85" dirty="0">
                <a:solidFill>
                  <a:schemeClr val="bg1"/>
                </a:solidFill>
                <a:latin typeface="DM sans"/>
                <a:cs typeface="Arial" panose="020B0604020202020204"/>
              </a:rPr>
              <a:t> </a:t>
            </a:r>
          </a:p>
        </p:txBody>
      </p:sp>
      <p:sp>
        <p:nvSpPr>
          <p:cNvPr id="14" name="Google Shape;510;p83"/>
          <p:cNvSpPr txBox="1">
            <a:spLocks noGrp="1"/>
          </p:cNvSpPr>
          <p:nvPr>
            <p:ph type="ctrTitle"/>
          </p:nvPr>
        </p:nvSpPr>
        <p:spPr>
          <a:xfrm>
            <a:off x="474245" y="4907489"/>
            <a:ext cx="11846765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l">
              <a:spcBef>
                <a:spcPts val="0"/>
              </a:spcBef>
              <a:buSzPts val="2200"/>
            </a:pPr>
            <a:br>
              <a:rPr lang="en-MY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</a:br>
            <a:br>
              <a:rPr lang="en-MY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</a:br>
            <a:br>
              <a:rPr lang="en-MY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</a:br>
            <a:br>
              <a:rPr lang="en-MY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</a:br>
            <a:r>
              <a:rPr lang="en-US" sz="2400" b="1" dirty="0"/>
              <a:t>PROSEDUR SIGN-ON DAN SIGN-OFF BAGI PELAUT DAN PEKERJA </a:t>
            </a:r>
            <a:br>
              <a:rPr lang="en-US" sz="2400" b="1" dirty="0"/>
            </a:br>
            <a:r>
              <a:rPr lang="en-US" sz="2400" b="1" dirty="0"/>
              <a:t>MINYAK &amp; GAS</a:t>
            </a:r>
            <a:br>
              <a:rPr lang="en-US" sz="2400" b="1" spc="-85" dirty="0">
                <a:latin typeface="DM sans"/>
                <a:cs typeface="Arial" panose="020B0604020202020204"/>
              </a:rPr>
            </a:br>
            <a:endParaRPr lang="en-MY" sz="2400" b="1" dirty="0">
              <a:latin typeface="DM sans"/>
              <a:ea typeface="Poppins"/>
              <a:cs typeface="Arial" panose="020B0604020202020204" pitchFamily="34" charset="0"/>
              <a:sym typeface="Poppins"/>
            </a:endParaRPr>
          </a:p>
        </p:txBody>
      </p:sp>
      <p:sp>
        <p:nvSpPr>
          <p:cNvPr id="15" name="Google Shape;514;p83"/>
          <p:cNvSpPr/>
          <p:nvPr/>
        </p:nvSpPr>
        <p:spPr>
          <a:xfrm>
            <a:off x="325314" y="5340346"/>
            <a:ext cx="11208589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</a:pPr>
            <a:endParaRPr sz="1400" i="0" u="none" strike="noStrike" cap="none" dirty="0">
              <a:solidFill>
                <a:srgbClr val="002060"/>
              </a:solidFill>
              <a:latin typeface="DM sans"/>
              <a:ea typeface="Poppins SemiBold"/>
              <a:cs typeface="Arial" panose="020B0604020202020204" pitchFamily="34" charset="0"/>
              <a:sym typeface="Poppins SemiBold"/>
            </a:endParaRPr>
          </a:p>
        </p:txBody>
      </p:sp>
      <p:grpSp>
        <p:nvGrpSpPr>
          <p:cNvPr id="20" name="Google Shape;530;p84"/>
          <p:cNvGrpSpPr/>
          <p:nvPr/>
        </p:nvGrpSpPr>
        <p:grpSpPr>
          <a:xfrm>
            <a:off x="0" y="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21" name="Google Shape;531;p84"/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 dirty="0" err="1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</a:t>
              </a:r>
              <a:r>
                <a:rPr lang="en-MY" sz="1100" b="1" i="0" u="none" strike="noStrike" cap="none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dos v</a:t>
              </a:r>
              <a:endParaRPr sz="14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2" name="Google Shape;532;p84"/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7" name="object 33"/>
          <p:cNvSpPr txBox="1"/>
          <p:nvPr/>
        </p:nvSpPr>
        <p:spPr>
          <a:xfrm>
            <a:off x="1832467" y="2890849"/>
            <a:ext cx="8146668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5" dirty="0">
                <a:solidFill>
                  <a:schemeClr val="bg1"/>
                </a:solidFill>
                <a:latin typeface="DM sans"/>
                <a:cs typeface="Arial" panose="020B0604020202020204"/>
              </a:rPr>
              <a:t>MALAYSIA</a:t>
            </a:r>
            <a:endParaRPr lang="en-US" sz="4400" b="1" spc="-85" dirty="0">
              <a:solidFill>
                <a:schemeClr val="bg1"/>
              </a:solidFill>
              <a:latin typeface="DM sans"/>
              <a:cs typeface="Arial" panose="020B0604020202020204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89" y="6206061"/>
            <a:ext cx="974580" cy="46217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F35A-70E0-4E72-BF3D-210259E5FA6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740E7-2388-4865-B78F-8D1E230BD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5632" y="365125"/>
            <a:ext cx="4823927" cy="614589"/>
          </a:xfrm>
        </p:spPr>
        <p:txBody>
          <a:bodyPr>
            <a:normAutofit fontScale="90000"/>
          </a:bodyPr>
          <a:lstStyle/>
          <a:p>
            <a:r>
              <a:rPr lang="en-US" dirty="0"/>
              <a:t>ISU LAIN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D755-17BD-4CBA-8006-0CF678340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898669"/>
          </a:xfrm>
        </p:spPr>
        <p:txBody>
          <a:bodyPr>
            <a:normAutofit/>
          </a:bodyPr>
          <a:lstStyle/>
          <a:p>
            <a:pPr marL="342900" marR="635" lvl="0" indent="-342900" algn="just">
              <a:lnSpc>
                <a:spcPct val="104000"/>
              </a:lnSpc>
              <a:spcAft>
                <a:spcPts val="1325"/>
              </a:spcAft>
              <a:buFont typeface="+mj-lt"/>
              <a:buAutoNum type="arabicPeriod"/>
            </a:pPr>
            <a:r>
              <a:rPr lang="en-MY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Shore leaves </a:t>
            </a:r>
            <a:r>
              <a:rPr lang="en-MY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bagi</a:t>
            </a:r>
            <a:r>
              <a:rPr lang="en-MY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pelaut</a:t>
            </a:r>
            <a:r>
              <a:rPr lang="en-MY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boleh</a:t>
            </a:r>
            <a:r>
              <a:rPr lang="en-MY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dipertimbangkan</a:t>
            </a:r>
            <a:r>
              <a:rPr lang="en-MY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MY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syarat</a:t>
            </a:r>
            <a:r>
              <a:rPr lang="en-MY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berikut</a:t>
            </a:r>
            <a:r>
              <a:rPr lang="en-MY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:-</a:t>
            </a:r>
            <a:endParaRPr lang="en-MY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635" lvl="1" indent="-285750" algn="just">
              <a:lnSpc>
                <a:spcPct val="104000"/>
              </a:lnSpc>
              <a:spcAft>
                <a:spcPts val="1325"/>
              </a:spcAft>
              <a:buFont typeface="+mj-lt"/>
              <a:buAutoNum type="alphaLcPeriod"/>
            </a:pPr>
            <a:r>
              <a:rPr lang="en-MY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Tiada</a:t>
            </a:r>
            <a:r>
              <a:rPr lang="en-MY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gejala</a:t>
            </a:r>
            <a:r>
              <a:rPr lang="en-MY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MY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negatif</a:t>
            </a:r>
            <a:r>
              <a:rPr lang="en-MY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ujian</a:t>
            </a:r>
            <a:r>
              <a:rPr lang="en-MY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COVID-19 dan </a:t>
            </a:r>
            <a:r>
              <a:rPr lang="en-MY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lengkap</a:t>
            </a:r>
            <a:r>
              <a:rPr lang="en-MY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vaksinasi</a:t>
            </a:r>
            <a:r>
              <a:rPr lang="en-MY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lang="en-MY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635" lvl="1" indent="-285750" algn="just">
              <a:lnSpc>
                <a:spcPct val="104000"/>
              </a:lnSpc>
              <a:spcAft>
                <a:spcPts val="1325"/>
              </a:spcAft>
              <a:buFont typeface="+mj-lt"/>
              <a:buAutoNum type="alphaLcPeriod"/>
            </a:pPr>
            <a:r>
              <a:rPr lang="en-MY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Tidak</a:t>
            </a:r>
            <a:r>
              <a:rPr lang="en-MY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melebihi</a:t>
            </a:r>
            <a:r>
              <a:rPr lang="en-MY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lapan</a:t>
            </a:r>
            <a:r>
              <a:rPr lang="en-MY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(8) jam; dan </a:t>
            </a:r>
            <a:endParaRPr lang="en-MY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635" lvl="1" indent="-285750" algn="just">
              <a:lnSpc>
                <a:spcPct val="104000"/>
              </a:lnSpc>
              <a:spcAft>
                <a:spcPts val="1325"/>
              </a:spcAft>
              <a:buFont typeface="+mj-lt"/>
              <a:buAutoNum type="alphaLcPeriod"/>
            </a:pPr>
            <a:r>
              <a:rPr lang="en-MY" sz="18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Semas</a:t>
            </a:r>
            <a:r>
              <a:rPr lang="en-MY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shore leaves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pelaut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perlu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mengikut</a:t>
            </a:r>
            <a:r>
              <a:rPr lang="en-MY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-</a:t>
            </a:r>
            <a:endParaRPr lang="en-MY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35" lvl="2" algn="just">
              <a:lnSpc>
                <a:spcPct val="103000"/>
              </a:lnSpc>
              <a:spcAft>
                <a:spcPts val="750"/>
              </a:spcAft>
            </a:pPr>
            <a:r>
              <a:rPr lang="en-MY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rotokol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Pencegahan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COVID-19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termasuklah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pemakaian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pelitup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muka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menjaga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kebersihan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tangan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penjarakan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fizikal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sekurang-kurangnya</a:t>
            </a:r>
            <a:r>
              <a:rPr lang="en-MY" sz="18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satu</a:t>
            </a:r>
            <a:r>
              <a:rPr lang="en-MY" sz="18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(1) meter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mengamal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etika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batuk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bersin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betul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R="635" lvl="2" algn="just">
              <a:lnSpc>
                <a:spcPct val="103000"/>
              </a:lnSpc>
              <a:spcAft>
                <a:spcPts val="750"/>
              </a:spcAft>
            </a:pP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mematuhi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peraturan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kesihatan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awam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daripada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pihak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berkuasa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kesihatan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tempatan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R="635" lvl="2" algn="just">
              <a:lnSpc>
                <a:spcPct val="103000"/>
              </a:lnSpc>
              <a:spcAft>
                <a:spcPts val="750"/>
              </a:spcAft>
            </a:pPr>
            <a:r>
              <a:rPr lang="en-MY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eminimumkan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kontak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pekerja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tempatan</a:t>
            </a:r>
            <a:r>
              <a:rPr lang="en-MY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 dan</a:t>
            </a:r>
          </a:p>
          <a:p>
            <a:pPr marR="635" lvl="2" algn="just">
              <a:lnSpc>
                <a:spcPct val="103000"/>
              </a:lnSpc>
              <a:spcAft>
                <a:spcPts val="750"/>
              </a:spcAft>
            </a:pPr>
            <a:r>
              <a:rPr lang="en-MY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lang="en-MY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emantau</a:t>
            </a:r>
            <a:r>
              <a:rPr lang="en-MY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MY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status </a:t>
            </a:r>
            <a:r>
              <a:rPr lang="en-MY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kesihatan</a:t>
            </a:r>
            <a:endParaRPr lang="en-MY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8DABE-6FE0-450F-AB59-66940763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F35A-70E0-4E72-BF3D-210259E5FA64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oogle Shape;527;p84">
            <a:extLst>
              <a:ext uri="{FF2B5EF4-FFF2-40B4-BE49-F238E27FC236}">
                <a16:creationId xmlns:a16="http://schemas.microsoft.com/office/drawing/2014/main" id="{3C1CF3E2-3D60-488A-84FC-159F398DCFFD}"/>
              </a:ext>
            </a:extLst>
          </p:cNvPr>
          <p:cNvGrpSpPr/>
          <p:nvPr/>
        </p:nvGrpSpPr>
        <p:grpSpPr>
          <a:xfrm rot="10800000">
            <a:off x="8058300" y="619480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6" name="Google Shape;528;p84">
              <a:extLst>
                <a:ext uri="{FF2B5EF4-FFF2-40B4-BE49-F238E27FC236}">
                  <a16:creationId xmlns:a16="http://schemas.microsoft.com/office/drawing/2014/main" id="{312A56D1-5DA3-44FD-8AB7-D5CA7F151B61}"/>
                </a:ext>
              </a:extLst>
            </p:cNvPr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 dirty="0" err="1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</a:t>
              </a:r>
              <a:r>
                <a:rPr lang="en-MY" sz="1100" b="1" i="0" u="none" strike="noStrike" cap="none" dirty="0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dos v</a:t>
              </a:r>
              <a:endParaRPr sz="14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" name="Google Shape;529;p84">
              <a:extLst>
                <a:ext uri="{FF2B5EF4-FFF2-40B4-BE49-F238E27FC236}">
                  <a16:creationId xmlns:a16="http://schemas.microsoft.com/office/drawing/2014/main" id="{FC307F5D-20EB-46F0-9439-8E711502DEBC}"/>
                </a:ext>
              </a:extLst>
            </p:cNvPr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" name="Google Shape;530;p84">
            <a:extLst>
              <a:ext uri="{FF2B5EF4-FFF2-40B4-BE49-F238E27FC236}">
                <a16:creationId xmlns:a16="http://schemas.microsoft.com/office/drawing/2014/main" id="{853104E7-70E6-4485-8752-FFBE9C2AEBC8}"/>
              </a:ext>
            </a:extLst>
          </p:cNvPr>
          <p:cNvGrpSpPr/>
          <p:nvPr/>
        </p:nvGrpSpPr>
        <p:grpSpPr>
          <a:xfrm>
            <a:off x="0" y="-115762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9" name="Google Shape;531;p84">
              <a:extLst>
                <a:ext uri="{FF2B5EF4-FFF2-40B4-BE49-F238E27FC236}">
                  <a16:creationId xmlns:a16="http://schemas.microsoft.com/office/drawing/2014/main" id="{05CDBB22-7EFE-409A-B4D3-040A17AC57F5}"/>
                </a:ext>
              </a:extLst>
            </p:cNvPr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 dos v</a:t>
              </a:r>
              <a:endParaRPr sz="14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" name="Google Shape;532;p84">
              <a:extLst>
                <a:ext uri="{FF2B5EF4-FFF2-40B4-BE49-F238E27FC236}">
                  <a16:creationId xmlns:a16="http://schemas.microsoft.com/office/drawing/2014/main" id="{AA70D67C-2E2F-4DEB-94C4-D1929E88FE0D}"/>
                </a:ext>
              </a:extLst>
            </p:cNvPr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402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7919-64DC-4EA1-8D05-BEDFF2423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MAKLUMBALAS JKN……………..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D764A-13DD-48A1-A6D4-35FA313D9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Setuju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</a:p>
          <a:p>
            <a:r>
              <a:rPr lang="en-US" dirty="0"/>
              <a:t>Cadangan </a:t>
            </a:r>
            <a:r>
              <a:rPr lang="en-US" dirty="0" err="1"/>
              <a:t>penambahbaikan</a:t>
            </a:r>
            <a:endParaRPr lang="en-MY" dirty="0"/>
          </a:p>
        </p:txBody>
      </p:sp>
      <p:grpSp>
        <p:nvGrpSpPr>
          <p:cNvPr id="7" name="Google Shape;527;p84">
            <a:extLst>
              <a:ext uri="{FF2B5EF4-FFF2-40B4-BE49-F238E27FC236}">
                <a16:creationId xmlns:a16="http://schemas.microsoft.com/office/drawing/2014/main" id="{4B76C6AC-A54C-44BC-942C-9EEC17A694BD}"/>
              </a:ext>
            </a:extLst>
          </p:cNvPr>
          <p:cNvGrpSpPr/>
          <p:nvPr/>
        </p:nvGrpSpPr>
        <p:grpSpPr>
          <a:xfrm rot="10800000">
            <a:off x="8058300" y="619480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8" name="Google Shape;528;p84">
              <a:extLst>
                <a:ext uri="{FF2B5EF4-FFF2-40B4-BE49-F238E27FC236}">
                  <a16:creationId xmlns:a16="http://schemas.microsoft.com/office/drawing/2014/main" id="{2EF8FD59-4343-43C0-882A-F8EA632BFEE4}"/>
                </a:ext>
              </a:extLst>
            </p:cNvPr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 dirty="0" err="1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</a:t>
              </a:r>
              <a:r>
                <a:rPr lang="en-MY" sz="1100" b="1" i="0" u="none" strike="noStrike" cap="none" dirty="0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dos v</a:t>
              </a:r>
              <a:endParaRPr sz="14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" name="Google Shape;529;p84">
              <a:extLst>
                <a:ext uri="{FF2B5EF4-FFF2-40B4-BE49-F238E27FC236}">
                  <a16:creationId xmlns:a16="http://schemas.microsoft.com/office/drawing/2014/main" id="{C9403518-8D5A-4401-B768-9EFA8FD4825E}"/>
                </a:ext>
              </a:extLst>
            </p:cNvPr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0" name="Google Shape;530;p84">
            <a:extLst>
              <a:ext uri="{FF2B5EF4-FFF2-40B4-BE49-F238E27FC236}">
                <a16:creationId xmlns:a16="http://schemas.microsoft.com/office/drawing/2014/main" id="{16AF0AC5-7B5C-47B1-AB6F-87175EB32B6D}"/>
              </a:ext>
            </a:extLst>
          </p:cNvPr>
          <p:cNvGrpSpPr/>
          <p:nvPr/>
        </p:nvGrpSpPr>
        <p:grpSpPr>
          <a:xfrm>
            <a:off x="0" y="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11" name="Google Shape;531;p84">
              <a:extLst>
                <a:ext uri="{FF2B5EF4-FFF2-40B4-BE49-F238E27FC236}">
                  <a16:creationId xmlns:a16="http://schemas.microsoft.com/office/drawing/2014/main" id="{440582A3-4892-47EA-B260-BA4F72FEE6DF}"/>
                </a:ext>
              </a:extLst>
            </p:cNvPr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 dos v</a:t>
              </a:r>
              <a:endParaRPr sz="14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" name="Google Shape;532;p84">
              <a:extLst>
                <a:ext uri="{FF2B5EF4-FFF2-40B4-BE49-F238E27FC236}">
                  <a16:creationId xmlns:a16="http://schemas.microsoft.com/office/drawing/2014/main" id="{F6EFCD98-D38D-43D5-837D-34BCA54AB4BA}"/>
                </a:ext>
              </a:extLst>
            </p:cNvPr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0698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7919-64DC-4EA1-8D05-BEDFF2423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0" y="329211"/>
            <a:ext cx="10515600" cy="222704"/>
          </a:xfrm>
        </p:spPr>
        <p:txBody>
          <a:bodyPr>
            <a:normAutofit fontScale="90000"/>
          </a:bodyPr>
          <a:lstStyle/>
          <a:p>
            <a:r>
              <a:rPr lang="en-US" dirty="0"/>
              <a:t>MAKLUMBALAS JKN……………..</a:t>
            </a:r>
            <a:endParaRPr lang="en-MY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793A5C-221C-40D0-9FC8-5848BB9C7F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199244"/>
              </p:ext>
            </p:extLst>
          </p:nvPr>
        </p:nvGraphicFramePr>
        <p:xfrm>
          <a:off x="391886" y="951674"/>
          <a:ext cx="11223172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">
                  <a:extLst>
                    <a:ext uri="{9D8B030D-6E8A-4147-A177-3AD203B41FA5}">
                      <a16:colId xmlns:a16="http://schemas.microsoft.com/office/drawing/2014/main" val="3110903353"/>
                    </a:ext>
                  </a:extLst>
                </a:gridCol>
                <a:gridCol w="2939143">
                  <a:extLst>
                    <a:ext uri="{9D8B030D-6E8A-4147-A177-3AD203B41FA5}">
                      <a16:colId xmlns:a16="http://schemas.microsoft.com/office/drawing/2014/main" val="2840678062"/>
                    </a:ext>
                  </a:extLst>
                </a:gridCol>
                <a:gridCol w="7990115">
                  <a:extLst>
                    <a:ext uri="{9D8B030D-6E8A-4147-A177-3AD203B41FA5}">
                      <a16:colId xmlns:a16="http://schemas.microsoft.com/office/drawing/2014/main" val="4287827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JABATAN KESIHATAN NEGERI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MAKLUMBALAS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652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SABAH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Menyelaraskan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prosedur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sign on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pelaut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minyak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gas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negara (14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hari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tiada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perjalanan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antarabangsa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supaya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prosedur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sign off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pelaut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offshore worker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pelayaran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domestik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iaitu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hanya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bergantung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gejala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tiada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kuarantin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berdasarkan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vaksinasi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677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SARAWAK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 comments are mainly on the sign-on, basically we prefer the RTK Ag professional to be done at private HCOs 24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hrs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prior sign on. 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517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LABUAN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Labuan ok juga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kalau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tiada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restriction masa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shore leave especially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ship..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kalau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international ship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mungkin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boleh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strict 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sikit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592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KELANTAN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setuju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176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TERENGGANU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setuju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239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JOHOR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setuju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77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SELANGOR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sign-on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negara,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ujian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hanya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bergejala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sahaja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865288"/>
                  </a:ext>
                </a:extLst>
              </a:tr>
            </a:tbl>
          </a:graphicData>
        </a:graphic>
      </p:graphicFrame>
      <p:grpSp>
        <p:nvGrpSpPr>
          <p:cNvPr id="5" name="Google Shape;527;p84">
            <a:extLst>
              <a:ext uri="{FF2B5EF4-FFF2-40B4-BE49-F238E27FC236}">
                <a16:creationId xmlns:a16="http://schemas.microsoft.com/office/drawing/2014/main" id="{8CB46419-BADD-4479-87A4-8A55DD3174AF}"/>
              </a:ext>
            </a:extLst>
          </p:cNvPr>
          <p:cNvGrpSpPr/>
          <p:nvPr/>
        </p:nvGrpSpPr>
        <p:grpSpPr>
          <a:xfrm rot="10800000">
            <a:off x="8058300" y="619480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6" name="Google Shape;528;p84">
              <a:extLst>
                <a:ext uri="{FF2B5EF4-FFF2-40B4-BE49-F238E27FC236}">
                  <a16:creationId xmlns:a16="http://schemas.microsoft.com/office/drawing/2014/main" id="{A0273E34-AC13-4AC6-A58C-BB3B957AF54B}"/>
                </a:ext>
              </a:extLst>
            </p:cNvPr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 dirty="0" err="1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</a:t>
              </a:r>
              <a:r>
                <a:rPr lang="en-MY" sz="1100" b="1" i="0" u="none" strike="noStrike" cap="none" dirty="0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dos v</a:t>
              </a:r>
              <a:endParaRPr sz="14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" name="Google Shape;529;p84">
              <a:extLst>
                <a:ext uri="{FF2B5EF4-FFF2-40B4-BE49-F238E27FC236}">
                  <a16:creationId xmlns:a16="http://schemas.microsoft.com/office/drawing/2014/main" id="{D627631D-E645-4796-B0A8-A2A18DF3DAF2}"/>
                </a:ext>
              </a:extLst>
            </p:cNvPr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" name="Google Shape;530;p84">
            <a:extLst>
              <a:ext uri="{FF2B5EF4-FFF2-40B4-BE49-F238E27FC236}">
                <a16:creationId xmlns:a16="http://schemas.microsoft.com/office/drawing/2014/main" id="{684B6C05-0111-4856-BF66-AC237760C9A7}"/>
              </a:ext>
            </a:extLst>
          </p:cNvPr>
          <p:cNvGrpSpPr/>
          <p:nvPr/>
        </p:nvGrpSpPr>
        <p:grpSpPr>
          <a:xfrm>
            <a:off x="0" y="-2386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9" name="Google Shape;531;p84">
              <a:extLst>
                <a:ext uri="{FF2B5EF4-FFF2-40B4-BE49-F238E27FC236}">
                  <a16:creationId xmlns:a16="http://schemas.microsoft.com/office/drawing/2014/main" id="{1FB0B6D8-D367-45BD-84AB-00F7A3D1DEDB}"/>
                </a:ext>
              </a:extLst>
            </p:cNvPr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 dos v</a:t>
              </a:r>
              <a:endParaRPr sz="14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" name="Google Shape;532;p84">
              <a:extLst>
                <a:ext uri="{FF2B5EF4-FFF2-40B4-BE49-F238E27FC236}">
                  <a16:creationId xmlns:a16="http://schemas.microsoft.com/office/drawing/2014/main" id="{E8EBD1B7-0C9A-4C84-8A20-B8B1E33A4B05}"/>
                </a:ext>
              </a:extLst>
            </p:cNvPr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0163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255" y="2365952"/>
            <a:ext cx="10515600" cy="12777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MY" sz="3600" b="1" dirty="0"/>
              <a:t>TERIMA KASIH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F35A-70E0-4E72-BF3D-210259E5FA64}" type="slidenum">
              <a:rPr lang="en-US" smtClean="0"/>
              <a:t>13</a:t>
            </a:fld>
            <a:endParaRPr lang="en-US"/>
          </a:p>
        </p:txBody>
      </p:sp>
      <p:grpSp>
        <p:nvGrpSpPr>
          <p:cNvPr id="5" name="Google Shape;527;p84">
            <a:extLst>
              <a:ext uri="{FF2B5EF4-FFF2-40B4-BE49-F238E27FC236}">
                <a16:creationId xmlns:a16="http://schemas.microsoft.com/office/drawing/2014/main" id="{9D3896AE-6089-43C1-82AA-ED7BE59FDFCC}"/>
              </a:ext>
            </a:extLst>
          </p:cNvPr>
          <p:cNvGrpSpPr/>
          <p:nvPr/>
        </p:nvGrpSpPr>
        <p:grpSpPr>
          <a:xfrm rot="10800000">
            <a:off x="8058300" y="619480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6" name="Google Shape;528;p84">
              <a:extLst>
                <a:ext uri="{FF2B5EF4-FFF2-40B4-BE49-F238E27FC236}">
                  <a16:creationId xmlns:a16="http://schemas.microsoft.com/office/drawing/2014/main" id="{524B46D9-DBA1-438E-A63D-4B1248A4F89F}"/>
                </a:ext>
              </a:extLst>
            </p:cNvPr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 dirty="0" err="1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</a:t>
              </a:r>
              <a:r>
                <a:rPr lang="en-MY" sz="1100" b="1" i="0" u="none" strike="noStrike" cap="none" dirty="0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dos v</a:t>
              </a:r>
              <a:endParaRPr sz="14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" name="Google Shape;529;p84">
              <a:extLst>
                <a:ext uri="{FF2B5EF4-FFF2-40B4-BE49-F238E27FC236}">
                  <a16:creationId xmlns:a16="http://schemas.microsoft.com/office/drawing/2014/main" id="{D11C4FED-0755-4E0A-8806-9BF575862423}"/>
                </a:ext>
              </a:extLst>
            </p:cNvPr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" name="Google Shape;530;p84">
            <a:extLst>
              <a:ext uri="{FF2B5EF4-FFF2-40B4-BE49-F238E27FC236}">
                <a16:creationId xmlns:a16="http://schemas.microsoft.com/office/drawing/2014/main" id="{D6C6F252-B4AD-417C-8937-1F0B867CAB2A}"/>
              </a:ext>
            </a:extLst>
          </p:cNvPr>
          <p:cNvGrpSpPr/>
          <p:nvPr/>
        </p:nvGrpSpPr>
        <p:grpSpPr>
          <a:xfrm>
            <a:off x="0" y="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9" name="Google Shape;531;p84">
              <a:extLst>
                <a:ext uri="{FF2B5EF4-FFF2-40B4-BE49-F238E27FC236}">
                  <a16:creationId xmlns:a16="http://schemas.microsoft.com/office/drawing/2014/main" id="{4F32BB1A-A934-4A20-B844-73B359F8430A}"/>
                </a:ext>
              </a:extLst>
            </p:cNvPr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 dos v</a:t>
              </a:r>
              <a:endParaRPr sz="14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" name="Google Shape;532;p84">
              <a:extLst>
                <a:ext uri="{FF2B5EF4-FFF2-40B4-BE49-F238E27FC236}">
                  <a16:creationId xmlns:a16="http://schemas.microsoft.com/office/drawing/2014/main" id="{04C3B5EC-C92B-4898-A05A-BABD592F221D}"/>
                </a:ext>
              </a:extLst>
            </p:cNvPr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882" y="540687"/>
            <a:ext cx="10515600" cy="942680"/>
          </a:xfrm>
        </p:spPr>
        <p:txBody>
          <a:bodyPr/>
          <a:lstStyle/>
          <a:p>
            <a:r>
              <a:rPr lang="en-US" b="1" dirty="0" err="1"/>
              <a:t>Latarbelakang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1930"/>
            <a:ext cx="9762490" cy="4705350"/>
          </a:xfrm>
        </p:spPr>
        <p:txBody>
          <a:bodyPr>
            <a:normAutofit lnSpcReduction="10000"/>
          </a:bodyPr>
          <a:lstStyle/>
          <a:p>
            <a:pPr algn="just"/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YAB Perdana Menteri Malaysia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mengumumkan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bahawa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Kerajaan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membuka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semula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sempadan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negara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mulai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April 2022. </a:t>
            </a:r>
          </a:p>
          <a:p>
            <a:pPr algn="just"/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Pembukaan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sempadan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dijangkakan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merancakkan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semula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ekonomi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negara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keseluruhan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Sehubungan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Kementerian Kesihatan Malaysia (KKM) </a:t>
            </a:r>
            <a:r>
              <a:rPr lang="en-MY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memperhalusi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protokol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kesihatan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en-MY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menyediakan</a:t>
            </a:r>
            <a:r>
              <a:rPr lang="en-MY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berkaitan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pembukaan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semula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sempadan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termasuklah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protokol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pembukaan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semula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sempadan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negara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melibatkan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laluan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udara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laut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darat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MY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Selain</a:t>
            </a:r>
            <a:r>
              <a:rPr lang="en-MY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daripada</a:t>
            </a:r>
            <a:r>
              <a:rPr lang="en-MY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MY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protokol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sign-on 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MY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sign-off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pelaut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pekerja</a:t>
            </a:r>
            <a:r>
              <a:rPr lang="en-MY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offshore </a:t>
            </a:r>
            <a:r>
              <a:rPr lang="en-MY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juga </a:t>
            </a:r>
            <a:r>
              <a:rPr lang="en-MY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disemak</a:t>
            </a:r>
            <a:r>
              <a:rPr lang="en-MY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semula</a:t>
            </a:r>
            <a:r>
              <a:rPr lang="en-MY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Status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vaksinasi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merupakan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syarat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utama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dipatuhi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dikecualikan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daripada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prosedur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kuarantin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F35A-70E0-4E72-BF3D-210259E5FA64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oogle Shape;527;p84">
            <a:extLst>
              <a:ext uri="{FF2B5EF4-FFF2-40B4-BE49-F238E27FC236}">
                <a16:creationId xmlns:a16="http://schemas.microsoft.com/office/drawing/2014/main" id="{8EE1C4EC-D190-410C-9BB2-570CA03F784E}"/>
              </a:ext>
            </a:extLst>
          </p:cNvPr>
          <p:cNvGrpSpPr/>
          <p:nvPr/>
        </p:nvGrpSpPr>
        <p:grpSpPr>
          <a:xfrm rot="10800000">
            <a:off x="8058300" y="619480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6" name="Google Shape;528;p84">
              <a:extLst>
                <a:ext uri="{FF2B5EF4-FFF2-40B4-BE49-F238E27FC236}">
                  <a16:creationId xmlns:a16="http://schemas.microsoft.com/office/drawing/2014/main" id="{1B7B6B64-2270-475D-8CE0-B14B0883D284}"/>
                </a:ext>
              </a:extLst>
            </p:cNvPr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 dirty="0" err="1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</a:t>
              </a:r>
              <a:r>
                <a:rPr lang="en-MY" sz="1100" b="1" i="0" u="none" strike="noStrike" cap="none" dirty="0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dos v</a:t>
              </a:r>
              <a:endParaRPr sz="14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" name="Google Shape;529;p84">
              <a:extLst>
                <a:ext uri="{FF2B5EF4-FFF2-40B4-BE49-F238E27FC236}">
                  <a16:creationId xmlns:a16="http://schemas.microsoft.com/office/drawing/2014/main" id="{E2C2E0CB-E6C5-4CE7-909B-E4214C0F80CA}"/>
                </a:ext>
              </a:extLst>
            </p:cNvPr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" name="Google Shape;530;p84">
            <a:extLst>
              <a:ext uri="{FF2B5EF4-FFF2-40B4-BE49-F238E27FC236}">
                <a16:creationId xmlns:a16="http://schemas.microsoft.com/office/drawing/2014/main" id="{1E721205-C60B-40E7-8FF4-08E4CA54A2F5}"/>
              </a:ext>
            </a:extLst>
          </p:cNvPr>
          <p:cNvGrpSpPr/>
          <p:nvPr/>
        </p:nvGrpSpPr>
        <p:grpSpPr>
          <a:xfrm>
            <a:off x="0" y="-111071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9" name="Google Shape;531;p84">
              <a:extLst>
                <a:ext uri="{FF2B5EF4-FFF2-40B4-BE49-F238E27FC236}">
                  <a16:creationId xmlns:a16="http://schemas.microsoft.com/office/drawing/2014/main" id="{0F613FBD-8DC2-424C-B162-9BD96D0C5783}"/>
                </a:ext>
              </a:extLst>
            </p:cNvPr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 dos v</a:t>
              </a:r>
              <a:endParaRPr sz="14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" name="Google Shape;532;p84">
              <a:extLst>
                <a:ext uri="{FF2B5EF4-FFF2-40B4-BE49-F238E27FC236}">
                  <a16:creationId xmlns:a16="http://schemas.microsoft.com/office/drawing/2014/main" id="{CF046C6D-EEC9-4BB2-A44B-9EF443A86396}"/>
                </a:ext>
              </a:extLst>
            </p:cNvPr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5943" y="241663"/>
            <a:ext cx="1479716" cy="1169378"/>
          </a:xfrm>
          <a:prstGeom prst="rect">
            <a:avLst/>
          </a:prstGeom>
        </p:spPr>
      </p:pic>
      <p:sp>
        <p:nvSpPr>
          <p:cNvPr id="4" name="object 2"/>
          <p:cNvSpPr/>
          <p:nvPr/>
        </p:nvSpPr>
        <p:spPr>
          <a:xfrm>
            <a:off x="0" y="1651370"/>
            <a:ext cx="12122394" cy="2612899"/>
          </a:xfrm>
          <a:custGeom>
            <a:avLst/>
            <a:gdLst/>
            <a:ahLst/>
            <a:cxnLst/>
            <a:rect l="l" t="t" r="r" b="b"/>
            <a:pathLst>
              <a:path w="9772015" h="2746375">
                <a:moveTo>
                  <a:pt x="9159240" y="0"/>
                </a:moveTo>
                <a:lnTo>
                  <a:pt x="0" y="0"/>
                </a:lnTo>
                <a:lnTo>
                  <a:pt x="0" y="2746235"/>
                </a:lnTo>
                <a:lnTo>
                  <a:pt x="9159240" y="2746235"/>
                </a:lnTo>
                <a:lnTo>
                  <a:pt x="9159240" y="0"/>
                </a:lnTo>
                <a:close/>
              </a:path>
              <a:path w="9772015" h="2746375">
                <a:moveTo>
                  <a:pt x="9476232" y="2659367"/>
                </a:moveTo>
                <a:lnTo>
                  <a:pt x="9389351" y="2659367"/>
                </a:lnTo>
                <a:lnTo>
                  <a:pt x="9389351" y="2746235"/>
                </a:lnTo>
                <a:lnTo>
                  <a:pt x="9476232" y="2746235"/>
                </a:lnTo>
                <a:lnTo>
                  <a:pt x="9476232" y="2659367"/>
                </a:lnTo>
                <a:close/>
              </a:path>
              <a:path w="9772015" h="2746375">
                <a:moveTo>
                  <a:pt x="9476232" y="2363711"/>
                </a:moveTo>
                <a:lnTo>
                  <a:pt x="9389351" y="2363711"/>
                </a:lnTo>
                <a:lnTo>
                  <a:pt x="9389351" y="2450579"/>
                </a:lnTo>
                <a:lnTo>
                  <a:pt x="9476232" y="2450579"/>
                </a:lnTo>
                <a:lnTo>
                  <a:pt x="9476232" y="2363711"/>
                </a:lnTo>
                <a:close/>
              </a:path>
              <a:path w="9772015" h="2746375">
                <a:moveTo>
                  <a:pt x="9476232" y="2068055"/>
                </a:moveTo>
                <a:lnTo>
                  <a:pt x="9389351" y="2068055"/>
                </a:lnTo>
                <a:lnTo>
                  <a:pt x="9389351" y="2154923"/>
                </a:lnTo>
                <a:lnTo>
                  <a:pt x="9476232" y="2154923"/>
                </a:lnTo>
                <a:lnTo>
                  <a:pt x="9476232" y="2068055"/>
                </a:lnTo>
                <a:close/>
              </a:path>
              <a:path w="9772015" h="2746375">
                <a:moveTo>
                  <a:pt x="9476232" y="1772399"/>
                </a:moveTo>
                <a:lnTo>
                  <a:pt x="9389351" y="1772399"/>
                </a:lnTo>
                <a:lnTo>
                  <a:pt x="9389351" y="1859267"/>
                </a:lnTo>
                <a:lnTo>
                  <a:pt x="9476232" y="1859267"/>
                </a:lnTo>
                <a:lnTo>
                  <a:pt x="9476232" y="1772399"/>
                </a:lnTo>
                <a:close/>
              </a:path>
              <a:path w="9772015" h="2746375">
                <a:moveTo>
                  <a:pt x="9476232" y="1182611"/>
                </a:moveTo>
                <a:lnTo>
                  <a:pt x="9389351" y="1182611"/>
                </a:lnTo>
                <a:lnTo>
                  <a:pt x="9389351" y="1267955"/>
                </a:lnTo>
                <a:lnTo>
                  <a:pt x="9476232" y="1267955"/>
                </a:lnTo>
                <a:lnTo>
                  <a:pt x="9476232" y="1182611"/>
                </a:lnTo>
                <a:close/>
              </a:path>
              <a:path w="9772015" h="2746375">
                <a:moveTo>
                  <a:pt x="9476232" y="886955"/>
                </a:moveTo>
                <a:lnTo>
                  <a:pt x="9389351" y="886955"/>
                </a:lnTo>
                <a:lnTo>
                  <a:pt x="9389351" y="973823"/>
                </a:lnTo>
                <a:lnTo>
                  <a:pt x="9476232" y="973823"/>
                </a:lnTo>
                <a:lnTo>
                  <a:pt x="9476232" y="886955"/>
                </a:lnTo>
                <a:close/>
              </a:path>
              <a:path w="9772015" h="2746375">
                <a:moveTo>
                  <a:pt x="9476232" y="295643"/>
                </a:moveTo>
                <a:lnTo>
                  <a:pt x="9389351" y="295643"/>
                </a:lnTo>
                <a:lnTo>
                  <a:pt x="9389351" y="382511"/>
                </a:lnTo>
                <a:lnTo>
                  <a:pt x="9476232" y="382511"/>
                </a:lnTo>
                <a:lnTo>
                  <a:pt x="9476232" y="295643"/>
                </a:lnTo>
                <a:close/>
              </a:path>
              <a:path w="9772015" h="2746375">
                <a:moveTo>
                  <a:pt x="9476232" y="0"/>
                </a:moveTo>
                <a:lnTo>
                  <a:pt x="9389351" y="0"/>
                </a:lnTo>
                <a:lnTo>
                  <a:pt x="9389351" y="86855"/>
                </a:lnTo>
                <a:lnTo>
                  <a:pt x="9476232" y="86855"/>
                </a:lnTo>
                <a:lnTo>
                  <a:pt x="9476232" y="0"/>
                </a:lnTo>
                <a:close/>
              </a:path>
              <a:path w="9772015" h="2746375">
                <a:moveTo>
                  <a:pt x="9771888" y="2363711"/>
                </a:moveTo>
                <a:lnTo>
                  <a:pt x="9685020" y="2363711"/>
                </a:lnTo>
                <a:lnTo>
                  <a:pt x="9685020" y="2450579"/>
                </a:lnTo>
                <a:lnTo>
                  <a:pt x="9771888" y="2450579"/>
                </a:lnTo>
                <a:lnTo>
                  <a:pt x="9771888" y="2363711"/>
                </a:lnTo>
                <a:close/>
              </a:path>
              <a:path w="9772015" h="2746375">
                <a:moveTo>
                  <a:pt x="9771888" y="2068055"/>
                </a:moveTo>
                <a:lnTo>
                  <a:pt x="9685020" y="2068055"/>
                </a:lnTo>
                <a:lnTo>
                  <a:pt x="9685020" y="2154923"/>
                </a:lnTo>
                <a:lnTo>
                  <a:pt x="9771888" y="2154923"/>
                </a:lnTo>
                <a:lnTo>
                  <a:pt x="9771888" y="2068055"/>
                </a:lnTo>
                <a:close/>
              </a:path>
              <a:path w="9772015" h="2746375">
                <a:moveTo>
                  <a:pt x="9771888" y="1772399"/>
                </a:moveTo>
                <a:lnTo>
                  <a:pt x="9685020" y="1772399"/>
                </a:lnTo>
                <a:lnTo>
                  <a:pt x="9685020" y="1859267"/>
                </a:lnTo>
                <a:lnTo>
                  <a:pt x="9771888" y="1859267"/>
                </a:lnTo>
                <a:lnTo>
                  <a:pt x="9771888" y="1772399"/>
                </a:lnTo>
                <a:close/>
              </a:path>
              <a:path w="9772015" h="2746375">
                <a:moveTo>
                  <a:pt x="9771888" y="591299"/>
                </a:moveTo>
                <a:lnTo>
                  <a:pt x="9685020" y="591299"/>
                </a:lnTo>
                <a:lnTo>
                  <a:pt x="9685020" y="678167"/>
                </a:lnTo>
                <a:lnTo>
                  <a:pt x="9771888" y="678167"/>
                </a:lnTo>
                <a:lnTo>
                  <a:pt x="9771888" y="59129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DM sans"/>
            </a:endParaRPr>
          </a:p>
        </p:txBody>
      </p:sp>
      <p:sp>
        <p:nvSpPr>
          <p:cNvPr id="6" name="object 33"/>
          <p:cNvSpPr txBox="1"/>
          <p:nvPr/>
        </p:nvSpPr>
        <p:spPr>
          <a:xfrm>
            <a:off x="1832467" y="2232123"/>
            <a:ext cx="8146668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chemeClr val="bg1"/>
                </a:solidFill>
                <a:latin typeface="DM sans"/>
                <a:cs typeface="Arial" panose="020B0604020202020204"/>
              </a:rPr>
              <a:t>KEMENTERIAN</a:t>
            </a:r>
            <a:r>
              <a:rPr sz="4400" b="1" spc="-60" dirty="0">
                <a:solidFill>
                  <a:schemeClr val="bg1"/>
                </a:solidFill>
                <a:latin typeface="DM sans"/>
                <a:cs typeface="Arial" panose="020B0604020202020204"/>
              </a:rPr>
              <a:t> </a:t>
            </a:r>
            <a:r>
              <a:rPr sz="4400" b="1" spc="-85" dirty="0">
                <a:solidFill>
                  <a:schemeClr val="bg1"/>
                </a:solidFill>
                <a:latin typeface="DM sans"/>
                <a:cs typeface="Arial" panose="020B0604020202020204"/>
              </a:rPr>
              <a:t>KESIHATAN</a:t>
            </a:r>
            <a:r>
              <a:rPr lang="en-US" sz="4400" b="1" spc="-85" dirty="0">
                <a:solidFill>
                  <a:schemeClr val="bg1"/>
                </a:solidFill>
                <a:latin typeface="DM sans"/>
                <a:cs typeface="Arial" panose="020B0604020202020204"/>
              </a:rPr>
              <a:t> </a:t>
            </a:r>
          </a:p>
        </p:txBody>
      </p:sp>
      <p:sp>
        <p:nvSpPr>
          <p:cNvPr id="14" name="Google Shape;510;p83"/>
          <p:cNvSpPr txBox="1">
            <a:spLocks noGrp="1"/>
          </p:cNvSpPr>
          <p:nvPr>
            <p:ph type="ctrTitle"/>
          </p:nvPr>
        </p:nvSpPr>
        <p:spPr>
          <a:xfrm>
            <a:off x="474245" y="4907489"/>
            <a:ext cx="11846765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l">
              <a:spcBef>
                <a:spcPts val="0"/>
              </a:spcBef>
              <a:buSzPts val="2200"/>
            </a:pPr>
            <a:br>
              <a:rPr lang="en-MY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</a:br>
            <a:br>
              <a:rPr lang="en-MY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</a:br>
            <a:br>
              <a:rPr lang="en-MY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</a:br>
            <a:br>
              <a:rPr lang="en-MY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</a:br>
            <a:r>
              <a:rPr lang="en-US" sz="2400" b="1" dirty="0"/>
              <a:t>PROSEDUR SIGN-ON DAN SIGN-OFF BAGI PELAUT DAN PEKERJA </a:t>
            </a:r>
            <a:br>
              <a:rPr lang="en-US" sz="2400" b="1" dirty="0"/>
            </a:br>
            <a:r>
              <a:rPr lang="en-US" sz="2400" b="1" dirty="0"/>
              <a:t>MINYAK &amp; GAS</a:t>
            </a:r>
            <a:br>
              <a:rPr lang="en-US" sz="2400" b="1" spc="-85" dirty="0">
                <a:latin typeface="DM sans"/>
                <a:cs typeface="Arial" panose="020B0604020202020204"/>
              </a:rPr>
            </a:br>
            <a:endParaRPr lang="en-MY" sz="2400" b="1" dirty="0">
              <a:latin typeface="DM sans"/>
              <a:ea typeface="Poppins"/>
              <a:cs typeface="Arial" panose="020B0604020202020204" pitchFamily="34" charset="0"/>
              <a:sym typeface="Poppins"/>
            </a:endParaRPr>
          </a:p>
        </p:txBody>
      </p:sp>
      <p:sp>
        <p:nvSpPr>
          <p:cNvPr id="15" name="Google Shape;514;p83"/>
          <p:cNvSpPr/>
          <p:nvPr/>
        </p:nvSpPr>
        <p:spPr>
          <a:xfrm>
            <a:off x="325314" y="5340346"/>
            <a:ext cx="11208589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</a:pPr>
            <a:endParaRPr sz="1400" i="0" u="none" strike="noStrike" cap="none" dirty="0">
              <a:solidFill>
                <a:srgbClr val="002060"/>
              </a:solidFill>
              <a:latin typeface="DM sans"/>
              <a:ea typeface="Poppins SemiBold"/>
              <a:cs typeface="Arial" panose="020B0604020202020204" pitchFamily="34" charset="0"/>
              <a:sym typeface="Poppins SemiBold"/>
            </a:endParaRPr>
          </a:p>
        </p:txBody>
      </p:sp>
      <p:grpSp>
        <p:nvGrpSpPr>
          <p:cNvPr id="20" name="Google Shape;530;p84"/>
          <p:cNvGrpSpPr/>
          <p:nvPr/>
        </p:nvGrpSpPr>
        <p:grpSpPr>
          <a:xfrm>
            <a:off x="0" y="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21" name="Google Shape;531;p84"/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 dirty="0" err="1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</a:t>
              </a:r>
              <a:r>
                <a:rPr lang="en-MY" sz="1100" b="1" i="0" u="none" strike="noStrike" cap="none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dos v</a:t>
              </a:r>
              <a:endParaRPr sz="14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2" name="Google Shape;532;p84"/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7" name="object 33"/>
          <p:cNvSpPr txBox="1"/>
          <p:nvPr/>
        </p:nvSpPr>
        <p:spPr>
          <a:xfrm>
            <a:off x="1832467" y="2890849"/>
            <a:ext cx="8146668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5" dirty="0">
                <a:solidFill>
                  <a:schemeClr val="bg1"/>
                </a:solidFill>
                <a:latin typeface="DM sans"/>
                <a:cs typeface="Arial" panose="020B0604020202020204"/>
              </a:rPr>
              <a:t>MALAYSIA</a:t>
            </a:r>
            <a:endParaRPr lang="en-US" sz="4400" b="1" spc="-85" dirty="0">
              <a:solidFill>
                <a:schemeClr val="bg1"/>
              </a:solidFill>
              <a:latin typeface="DM sans"/>
              <a:cs typeface="Arial" panose="020B0604020202020204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89" y="6206061"/>
            <a:ext cx="974580" cy="46217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F35A-70E0-4E72-BF3D-210259E5FA64}" type="slidenum">
              <a:rPr lang="en-US" smtClean="0"/>
              <a:t>3</a:t>
            </a:fld>
            <a:endParaRPr lang="en-US"/>
          </a:p>
        </p:txBody>
      </p:sp>
      <p:grpSp>
        <p:nvGrpSpPr>
          <p:cNvPr id="13" name="Google Shape;527;p84">
            <a:extLst>
              <a:ext uri="{FF2B5EF4-FFF2-40B4-BE49-F238E27FC236}">
                <a16:creationId xmlns:a16="http://schemas.microsoft.com/office/drawing/2014/main" id="{1A654273-5079-4AF7-B72B-9D0215DBA1AC}"/>
              </a:ext>
            </a:extLst>
          </p:cNvPr>
          <p:cNvGrpSpPr/>
          <p:nvPr/>
        </p:nvGrpSpPr>
        <p:grpSpPr>
          <a:xfrm rot="10800000">
            <a:off x="8058300" y="619480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16" name="Google Shape;528;p84">
              <a:extLst>
                <a:ext uri="{FF2B5EF4-FFF2-40B4-BE49-F238E27FC236}">
                  <a16:creationId xmlns:a16="http://schemas.microsoft.com/office/drawing/2014/main" id="{13595D58-8369-485E-BE84-EA6327521A1F}"/>
                </a:ext>
              </a:extLst>
            </p:cNvPr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 dirty="0" err="1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</a:t>
              </a:r>
              <a:r>
                <a:rPr lang="en-MY" sz="1100" b="1" i="0" u="none" strike="noStrike" cap="none" dirty="0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dos v</a:t>
              </a:r>
              <a:endParaRPr sz="14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" name="Google Shape;529;p84">
              <a:extLst>
                <a:ext uri="{FF2B5EF4-FFF2-40B4-BE49-F238E27FC236}">
                  <a16:creationId xmlns:a16="http://schemas.microsoft.com/office/drawing/2014/main" id="{7AA6A057-B0AE-4F52-8FC4-0EDA5EBA7889}"/>
                </a:ext>
              </a:extLst>
            </p:cNvPr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1651370"/>
            <a:ext cx="12122394" cy="3308819"/>
          </a:xfrm>
          <a:custGeom>
            <a:avLst/>
            <a:gdLst/>
            <a:ahLst/>
            <a:cxnLst/>
            <a:rect l="l" t="t" r="r" b="b"/>
            <a:pathLst>
              <a:path w="9772015" h="2746375">
                <a:moveTo>
                  <a:pt x="9159240" y="0"/>
                </a:moveTo>
                <a:lnTo>
                  <a:pt x="0" y="0"/>
                </a:lnTo>
                <a:lnTo>
                  <a:pt x="0" y="2746235"/>
                </a:lnTo>
                <a:lnTo>
                  <a:pt x="9159240" y="2746235"/>
                </a:lnTo>
                <a:lnTo>
                  <a:pt x="9159240" y="0"/>
                </a:lnTo>
                <a:close/>
              </a:path>
              <a:path w="9772015" h="2746375">
                <a:moveTo>
                  <a:pt x="9476232" y="2659367"/>
                </a:moveTo>
                <a:lnTo>
                  <a:pt x="9389351" y="2659367"/>
                </a:lnTo>
                <a:lnTo>
                  <a:pt x="9389351" y="2746235"/>
                </a:lnTo>
                <a:lnTo>
                  <a:pt x="9476232" y="2746235"/>
                </a:lnTo>
                <a:lnTo>
                  <a:pt x="9476232" y="2659367"/>
                </a:lnTo>
                <a:close/>
              </a:path>
              <a:path w="9772015" h="2746375">
                <a:moveTo>
                  <a:pt x="9476232" y="2363711"/>
                </a:moveTo>
                <a:lnTo>
                  <a:pt x="9389351" y="2363711"/>
                </a:lnTo>
                <a:lnTo>
                  <a:pt x="9389351" y="2450579"/>
                </a:lnTo>
                <a:lnTo>
                  <a:pt x="9476232" y="2450579"/>
                </a:lnTo>
                <a:lnTo>
                  <a:pt x="9476232" y="2363711"/>
                </a:lnTo>
                <a:close/>
              </a:path>
              <a:path w="9772015" h="2746375">
                <a:moveTo>
                  <a:pt x="9476232" y="2068055"/>
                </a:moveTo>
                <a:lnTo>
                  <a:pt x="9389351" y="2068055"/>
                </a:lnTo>
                <a:lnTo>
                  <a:pt x="9389351" y="2154923"/>
                </a:lnTo>
                <a:lnTo>
                  <a:pt x="9476232" y="2154923"/>
                </a:lnTo>
                <a:lnTo>
                  <a:pt x="9476232" y="2068055"/>
                </a:lnTo>
                <a:close/>
              </a:path>
              <a:path w="9772015" h="2746375">
                <a:moveTo>
                  <a:pt x="9476232" y="1772399"/>
                </a:moveTo>
                <a:lnTo>
                  <a:pt x="9389351" y="1772399"/>
                </a:lnTo>
                <a:lnTo>
                  <a:pt x="9389351" y="1859267"/>
                </a:lnTo>
                <a:lnTo>
                  <a:pt x="9476232" y="1859267"/>
                </a:lnTo>
                <a:lnTo>
                  <a:pt x="9476232" y="1772399"/>
                </a:lnTo>
                <a:close/>
              </a:path>
              <a:path w="9772015" h="2746375">
                <a:moveTo>
                  <a:pt x="9476232" y="1182611"/>
                </a:moveTo>
                <a:lnTo>
                  <a:pt x="9389351" y="1182611"/>
                </a:lnTo>
                <a:lnTo>
                  <a:pt x="9389351" y="1267955"/>
                </a:lnTo>
                <a:lnTo>
                  <a:pt x="9476232" y="1267955"/>
                </a:lnTo>
                <a:lnTo>
                  <a:pt x="9476232" y="1182611"/>
                </a:lnTo>
                <a:close/>
              </a:path>
              <a:path w="9772015" h="2746375">
                <a:moveTo>
                  <a:pt x="9476232" y="886955"/>
                </a:moveTo>
                <a:lnTo>
                  <a:pt x="9389351" y="886955"/>
                </a:lnTo>
                <a:lnTo>
                  <a:pt x="9389351" y="973823"/>
                </a:lnTo>
                <a:lnTo>
                  <a:pt x="9476232" y="973823"/>
                </a:lnTo>
                <a:lnTo>
                  <a:pt x="9476232" y="886955"/>
                </a:lnTo>
                <a:close/>
              </a:path>
              <a:path w="9772015" h="2746375">
                <a:moveTo>
                  <a:pt x="9476232" y="295643"/>
                </a:moveTo>
                <a:lnTo>
                  <a:pt x="9389351" y="295643"/>
                </a:lnTo>
                <a:lnTo>
                  <a:pt x="9389351" y="382511"/>
                </a:lnTo>
                <a:lnTo>
                  <a:pt x="9476232" y="382511"/>
                </a:lnTo>
                <a:lnTo>
                  <a:pt x="9476232" y="295643"/>
                </a:lnTo>
                <a:close/>
              </a:path>
              <a:path w="9772015" h="2746375">
                <a:moveTo>
                  <a:pt x="9476232" y="0"/>
                </a:moveTo>
                <a:lnTo>
                  <a:pt x="9389351" y="0"/>
                </a:lnTo>
                <a:lnTo>
                  <a:pt x="9389351" y="86855"/>
                </a:lnTo>
                <a:lnTo>
                  <a:pt x="9476232" y="86855"/>
                </a:lnTo>
                <a:lnTo>
                  <a:pt x="9476232" y="0"/>
                </a:lnTo>
                <a:close/>
              </a:path>
              <a:path w="9772015" h="2746375">
                <a:moveTo>
                  <a:pt x="9771888" y="2363711"/>
                </a:moveTo>
                <a:lnTo>
                  <a:pt x="9685020" y="2363711"/>
                </a:lnTo>
                <a:lnTo>
                  <a:pt x="9685020" y="2450579"/>
                </a:lnTo>
                <a:lnTo>
                  <a:pt x="9771888" y="2450579"/>
                </a:lnTo>
                <a:lnTo>
                  <a:pt x="9771888" y="2363711"/>
                </a:lnTo>
                <a:close/>
              </a:path>
              <a:path w="9772015" h="2746375">
                <a:moveTo>
                  <a:pt x="9771888" y="2068055"/>
                </a:moveTo>
                <a:lnTo>
                  <a:pt x="9685020" y="2068055"/>
                </a:lnTo>
                <a:lnTo>
                  <a:pt x="9685020" y="2154923"/>
                </a:lnTo>
                <a:lnTo>
                  <a:pt x="9771888" y="2154923"/>
                </a:lnTo>
                <a:lnTo>
                  <a:pt x="9771888" y="2068055"/>
                </a:lnTo>
                <a:close/>
              </a:path>
              <a:path w="9772015" h="2746375">
                <a:moveTo>
                  <a:pt x="9771888" y="1772399"/>
                </a:moveTo>
                <a:lnTo>
                  <a:pt x="9685020" y="1772399"/>
                </a:lnTo>
                <a:lnTo>
                  <a:pt x="9685020" y="1859267"/>
                </a:lnTo>
                <a:lnTo>
                  <a:pt x="9771888" y="1859267"/>
                </a:lnTo>
                <a:lnTo>
                  <a:pt x="9771888" y="1772399"/>
                </a:lnTo>
                <a:close/>
              </a:path>
              <a:path w="9772015" h="2746375">
                <a:moveTo>
                  <a:pt x="9771888" y="591299"/>
                </a:moveTo>
                <a:lnTo>
                  <a:pt x="9685020" y="591299"/>
                </a:lnTo>
                <a:lnTo>
                  <a:pt x="9685020" y="678167"/>
                </a:lnTo>
                <a:lnTo>
                  <a:pt x="9771888" y="678167"/>
                </a:lnTo>
                <a:lnTo>
                  <a:pt x="9771888" y="59129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lang="en-US">
              <a:solidFill>
                <a:schemeClr val="bg1"/>
              </a:solidFill>
              <a:latin typeface="DM sans"/>
            </a:endParaRPr>
          </a:p>
        </p:txBody>
      </p:sp>
      <p:sp>
        <p:nvSpPr>
          <p:cNvPr id="6" name="object 33"/>
          <p:cNvSpPr txBox="1"/>
          <p:nvPr/>
        </p:nvSpPr>
        <p:spPr>
          <a:xfrm>
            <a:off x="1616710" y="1939925"/>
            <a:ext cx="8385810" cy="2044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dirty="0">
                <a:solidFill>
                  <a:schemeClr val="bg1"/>
                </a:solidFill>
              </a:rPr>
              <a:t>PROSEDUR SIGN-ON BAGI PELAUT DAN PEKERJA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MINYAK &amp; GAS</a:t>
            </a:r>
            <a:endParaRPr lang="en-US" sz="4400" b="1" spc="-85" dirty="0">
              <a:solidFill>
                <a:schemeClr val="bg1"/>
              </a:solidFill>
              <a:latin typeface="DM sans"/>
              <a:cs typeface="Arial" panose="020B0604020202020204"/>
            </a:endParaRPr>
          </a:p>
        </p:txBody>
      </p:sp>
      <p:grpSp>
        <p:nvGrpSpPr>
          <p:cNvPr id="20" name="Google Shape;530;p84"/>
          <p:cNvGrpSpPr/>
          <p:nvPr/>
        </p:nvGrpSpPr>
        <p:grpSpPr>
          <a:xfrm>
            <a:off x="0" y="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21" name="Google Shape;531;p84"/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 dos v</a:t>
              </a:r>
              <a:endParaRPr sz="14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2" name="Google Shape;532;p84"/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6259303"/>
            <a:ext cx="974580" cy="46217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F35A-70E0-4E72-BF3D-210259E5FA64}" type="slidenum">
              <a:rPr lang="en-US" smtClean="0"/>
              <a:t>4</a:t>
            </a:fld>
            <a:endParaRPr lang="en-US"/>
          </a:p>
        </p:txBody>
      </p:sp>
      <p:grpSp>
        <p:nvGrpSpPr>
          <p:cNvPr id="9" name="Google Shape;527;p84">
            <a:extLst>
              <a:ext uri="{FF2B5EF4-FFF2-40B4-BE49-F238E27FC236}">
                <a16:creationId xmlns:a16="http://schemas.microsoft.com/office/drawing/2014/main" id="{BB3426FA-62CE-47D0-A536-42E6AA68407D}"/>
              </a:ext>
            </a:extLst>
          </p:cNvPr>
          <p:cNvGrpSpPr/>
          <p:nvPr/>
        </p:nvGrpSpPr>
        <p:grpSpPr>
          <a:xfrm rot="10800000">
            <a:off x="8058300" y="619480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10" name="Google Shape;528;p84">
              <a:extLst>
                <a:ext uri="{FF2B5EF4-FFF2-40B4-BE49-F238E27FC236}">
                  <a16:creationId xmlns:a16="http://schemas.microsoft.com/office/drawing/2014/main" id="{1F76CF59-F5B7-4D10-B0FB-3EE4EE8C4346}"/>
                </a:ext>
              </a:extLst>
            </p:cNvPr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 dirty="0" err="1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</a:t>
              </a:r>
              <a:r>
                <a:rPr lang="en-MY" sz="1100" b="1" i="0" u="none" strike="noStrike" cap="none" dirty="0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dos v</a:t>
              </a:r>
              <a:endParaRPr sz="14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" name="Google Shape;529;p84">
              <a:extLst>
                <a:ext uri="{FF2B5EF4-FFF2-40B4-BE49-F238E27FC236}">
                  <a16:creationId xmlns:a16="http://schemas.microsoft.com/office/drawing/2014/main" id="{49F4C5C8-05A1-49F8-AA4F-41FB7AA1192C}"/>
                </a:ext>
              </a:extLst>
            </p:cNvPr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333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96832A51-0426-39F5-D121-DF77B083B57F}"/>
              </a:ext>
            </a:extLst>
          </p:cNvPr>
          <p:cNvCxnSpPr>
            <a:cxnSpLocks/>
          </p:cNvCxnSpPr>
          <p:nvPr/>
        </p:nvCxnSpPr>
        <p:spPr>
          <a:xfrm>
            <a:off x="6096000" y="5353892"/>
            <a:ext cx="7669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AA97E52-F103-BAEC-0BAF-8378BC622BD6}"/>
              </a:ext>
            </a:extLst>
          </p:cNvPr>
          <p:cNvCxnSpPr>
            <a:cxnSpLocks/>
          </p:cNvCxnSpPr>
          <p:nvPr/>
        </p:nvCxnSpPr>
        <p:spPr>
          <a:xfrm flipV="1">
            <a:off x="3915686" y="1477060"/>
            <a:ext cx="905298" cy="10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2216158" y="2411775"/>
            <a:ext cx="1178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E32B562D-0D5A-D004-5C8F-3B2CE7F57553}"/>
              </a:ext>
            </a:extLst>
          </p:cNvPr>
          <p:cNvCxnSpPr>
            <a:cxnSpLocks/>
          </p:cNvCxnSpPr>
          <p:nvPr/>
        </p:nvCxnSpPr>
        <p:spPr>
          <a:xfrm>
            <a:off x="9477629" y="2732298"/>
            <a:ext cx="295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066918-32C6-F9E1-596B-0D3F2F972BA6}"/>
              </a:ext>
            </a:extLst>
          </p:cNvPr>
          <p:cNvCxnSpPr>
            <a:cxnSpLocks/>
          </p:cNvCxnSpPr>
          <p:nvPr/>
        </p:nvCxnSpPr>
        <p:spPr>
          <a:xfrm>
            <a:off x="8679109" y="2732298"/>
            <a:ext cx="4342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cxnSpLocks/>
            <a:stCxn id="118" idx="2"/>
          </p:cNvCxnSpPr>
          <p:nvPr/>
        </p:nvCxnSpPr>
        <p:spPr>
          <a:xfrm>
            <a:off x="5604852" y="5590901"/>
            <a:ext cx="5004" cy="3886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7972073" y="5285668"/>
            <a:ext cx="1356357" cy="1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cxnSpLocks/>
          </p:cNvCxnSpPr>
          <p:nvPr/>
        </p:nvCxnSpPr>
        <p:spPr>
          <a:xfrm>
            <a:off x="11412008" y="4442754"/>
            <a:ext cx="0" cy="12985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602226" y="4584140"/>
            <a:ext cx="0" cy="5253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  <a:endCxn id="77" idx="1"/>
          </p:cNvCxnSpPr>
          <p:nvPr/>
        </p:nvCxnSpPr>
        <p:spPr>
          <a:xfrm>
            <a:off x="10415086" y="2562645"/>
            <a:ext cx="2854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2429" y="566826"/>
            <a:ext cx="11659992" cy="1009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ms-MY" sz="3200" dirty="0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8716" y="131826"/>
            <a:ext cx="11851229" cy="539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ON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PELAUT &amp; PEKERJA MINYAK DAN GAS DARI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LUAR NEGARA </a:t>
            </a:r>
            <a:endParaRPr lang="ms-MY" sz="2400" b="1" dirty="0">
              <a:solidFill>
                <a:srgbClr val="C00000"/>
              </a:solidFill>
            </a:endParaRPr>
          </a:p>
        </p:txBody>
      </p:sp>
      <p:sp>
        <p:nvSpPr>
          <p:cNvPr id="19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0493F35A-70E0-4E72-BF3D-210259E5FA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Diamond 1">
            <a:extLst>
              <a:ext uri="{FF2B5EF4-FFF2-40B4-BE49-F238E27FC236}">
                <a16:creationId xmlns:a16="http://schemas.microsoft.com/office/drawing/2014/main" id="{2776635A-9E41-4E05-91EB-1FC241876792}"/>
              </a:ext>
            </a:extLst>
          </p:cNvPr>
          <p:cNvSpPr/>
          <p:nvPr/>
        </p:nvSpPr>
        <p:spPr>
          <a:xfrm>
            <a:off x="3222218" y="2146428"/>
            <a:ext cx="1402614" cy="526328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000" b="1" dirty="0">
                <a:solidFill>
                  <a:prstClr val="black"/>
                </a:solidFill>
              </a:rPr>
              <a:t>Status</a:t>
            </a:r>
          </a:p>
          <a:p>
            <a:pPr algn="ctr"/>
            <a:r>
              <a:rPr lang="en-MY" sz="1000" b="1" dirty="0" err="1">
                <a:solidFill>
                  <a:prstClr val="black"/>
                </a:solidFill>
              </a:rPr>
              <a:t>Vaksinasi</a:t>
            </a:r>
            <a:endParaRPr lang="en-MY" sz="1000" b="1" dirty="0">
              <a:solidFill>
                <a:prstClr val="black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4EB57E-AB38-46D7-8BAD-63027E97EBDB}"/>
              </a:ext>
            </a:extLst>
          </p:cNvPr>
          <p:cNvSpPr>
            <a:spLocks/>
          </p:cNvSpPr>
          <p:nvPr/>
        </p:nvSpPr>
        <p:spPr>
          <a:xfrm>
            <a:off x="258663" y="1843945"/>
            <a:ext cx="2785313" cy="27401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ms-MY" sz="800" b="1" dirty="0">
              <a:solidFill>
                <a:srgbClr val="0033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ms-MY" sz="1200" b="1" dirty="0">
                <a:solidFill>
                  <a:srgbClr val="0033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                     PRE-DEPARTURE </a:t>
            </a:r>
          </a:p>
          <a:p>
            <a:r>
              <a:rPr lang="ms-MY" sz="1200" b="1" dirty="0">
                <a:solidFill>
                  <a:srgbClr val="0033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                     REQUIREMENT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Tx/>
              <a:buAutoNum type="arabicPeriod"/>
            </a:pPr>
            <a:r>
              <a:rPr lang="en-US" sz="1200" dirty="0" err="1">
                <a:solidFill>
                  <a:prstClr val="black"/>
                </a:solidFill>
                <a:cs typeface="Arial" panose="020B0604020202020204" pitchFamily="34" charset="0"/>
              </a:rPr>
              <a:t>Muat</a:t>
            </a:r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cs typeface="Arial" panose="020B0604020202020204" pitchFamily="34" charset="0"/>
              </a:rPr>
              <a:t>turun</a:t>
            </a:r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, daftar dan </a:t>
            </a:r>
            <a:r>
              <a:rPr lang="en-US" sz="1200" dirty="0" err="1">
                <a:solidFill>
                  <a:prstClr val="black"/>
                </a:solidFill>
                <a:cs typeface="Arial" panose="020B0604020202020204" pitchFamily="34" charset="0"/>
              </a:rPr>
              <a:t>aktifkan</a:t>
            </a:r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cs typeface="Arial" panose="020B0604020202020204" pitchFamily="34" charset="0"/>
              </a:rPr>
              <a:t>aplikasi</a:t>
            </a:r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cs typeface="Arial" panose="020B0604020202020204" pitchFamily="34" charset="0"/>
              </a:rPr>
              <a:t>MySejahtera</a:t>
            </a:r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800"/>
              </a:spcAft>
              <a:buFontTx/>
              <a:buAutoNum type="arabicPeriod"/>
            </a:pPr>
            <a:r>
              <a:rPr lang="en-US" sz="1200" dirty="0" err="1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Melengkapkan</a:t>
            </a:r>
            <a:r>
              <a:rPr lang="en-US" sz="1200" dirty="0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borang</a:t>
            </a:r>
            <a:r>
              <a:rPr lang="en-US" sz="1200" dirty="0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deklarasi</a:t>
            </a:r>
            <a:r>
              <a:rPr lang="en-US" sz="1200" dirty="0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kesihatan</a:t>
            </a:r>
            <a:r>
              <a:rPr lang="en-US" sz="1200" dirty="0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(</a:t>
            </a:r>
            <a:r>
              <a:rPr lang="en-US" sz="1200" dirty="0" err="1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klik</a:t>
            </a:r>
            <a:r>
              <a:rPr lang="en-US" sz="1200" dirty="0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pada “</a:t>
            </a:r>
            <a:r>
              <a:rPr lang="en-US" sz="1200" b="1" dirty="0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TRAVEL FOR XXX (</a:t>
            </a:r>
            <a:r>
              <a:rPr lang="en-US" sz="1200" b="1" dirty="0" err="1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Traveller’s</a:t>
            </a:r>
            <a:r>
              <a:rPr lang="en-US" sz="1200" b="1" dirty="0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Name “ </a:t>
            </a:r>
            <a:r>
              <a:rPr lang="en-US" sz="1200" dirty="0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) </a:t>
            </a:r>
            <a:r>
              <a:rPr lang="en-US" sz="1200" dirty="0" err="1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dalam</a:t>
            </a:r>
            <a:r>
              <a:rPr lang="en-US" sz="1200" dirty="0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ikon </a:t>
            </a:r>
            <a:r>
              <a:rPr lang="en-US" sz="1200" dirty="0" err="1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Travellers</a:t>
            </a:r>
            <a:r>
              <a:rPr lang="en-US" sz="1200" dirty="0">
                <a:solidFill>
                  <a:prstClr val="black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””. </a:t>
            </a:r>
          </a:p>
          <a:p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3.  *Keputusan </a:t>
            </a:r>
            <a:r>
              <a:rPr lang="en-US" sz="1200" dirty="0" err="1">
                <a:solidFill>
                  <a:prstClr val="black"/>
                </a:solidFill>
                <a:cs typeface="Arial" panose="020B0604020202020204" pitchFamily="34" charset="0"/>
              </a:rPr>
              <a:t>ujian</a:t>
            </a:r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COVID-19</a:t>
            </a:r>
          </a:p>
          <a:p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       </a:t>
            </a:r>
            <a:r>
              <a:rPr lang="en-US" sz="1200" dirty="0" err="1">
                <a:solidFill>
                  <a:prstClr val="black"/>
                </a:solidFill>
                <a:cs typeface="Arial" panose="020B0604020202020204" pitchFamily="34" charset="0"/>
              </a:rPr>
              <a:t>dilakukan</a:t>
            </a:r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2 </a:t>
            </a:r>
            <a:r>
              <a:rPr lang="en-US" sz="1200" dirty="0" err="1">
                <a:solidFill>
                  <a:prstClr val="black"/>
                </a:solidFill>
                <a:cs typeface="Arial" panose="020B0604020202020204" pitchFamily="34" charset="0"/>
              </a:rPr>
              <a:t>hari</a:t>
            </a:r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cs typeface="Arial" panose="020B0604020202020204" pitchFamily="34" charset="0"/>
              </a:rPr>
              <a:t>sebelum</a:t>
            </a:r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cs typeface="Arial" panose="020B0604020202020204" pitchFamily="34" charset="0"/>
              </a:rPr>
              <a:t>berlepas</a:t>
            </a:r>
            <a:endParaRPr lang="en-US" sz="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1860AFE-DB53-49AE-BBAA-700E9ECC8DDE}"/>
              </a:ext>
            </a:extLst>
          </p:cNvPr>
          <p:cNvCxnSpPr>
            <a:cxnSpLocks/>
            <a:stCxn id="77" idx="0"/>
          </p:cNvCxnSpPr>
          <p:nvPr/>
        </p:nvCxnSpPr>
        <p:spPr>
          <a:xfrm flipV="1">
            <a:off x="11251926" y="1384438"/>
            <a:ext cx="484" cy="944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cxnSpLocks/>
          </p:cNvCxnSpPr>
          <p:nvPr/>
        </p:nvCxnSpPr>
        <p:spPr>
          <a:xfrm>
            <a:off x="6603848" y="2375273"/>
            <a:ext cx="2852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Diamond 76">
            <a:extLst>
              <a:ext uri="{FF2B5EF4-FFF2-40B4-BE49-F238E27FC236}">
                <a16:creationId xmlns:a16="http://schemas.microsoft.com/office/drawing/2014/main" id="{2776635A-9E41-4E05-91EB-1FC241876792}"/>
              </a:ext>
            </a:extLst>
          </p:cNvPr>
          <p:cNvSpPr/>
          <p:nvPr/>
        </p:nvSpPr>
        <p:spPr>
          <a:xfrm>
            <a:off x="10700505" y="2328810"/>
            <a:ext cx="1102841" cy="467669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900" b="1" dirty="0">
                <a:solidFill>
                  <a:prstClr val="black"/>
                </a:solidFill>
              </a:rPr>
              <a:t>Keputusan </a:t>
            </a:r>
          </a:p>
        </p:txBody>
      </p:sp>
      <p:cxnSp>
        <p:nvCxnSpPr>
          <p:cNvPr id="111" name="Elbow Connector 110"/>
          <p:cNvCxnSpPr>
            <a:cxnSpLocks/>
            <a:stCxn id="2" idx="2"/>
            <a:endCxn id="72" idx="1"/>
          </p:cNvCxnSpPr>
          <p:nvPr/>
        </p:nvCxnSpPr>
        <p:spPr>
          <a:xfrm rot="16200000" flipH="1">
            <a:off x="4081822" y="2514459"/>
            <a:ext cx="541888" cy="8584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5158" y="4642424"/>
            <a:ext cx="33835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1100" dirty="0">
                <a:solidFill>
                  <a:srgbClr val="C00000"/>
                </a:solidFill>
              </a:rPr>
              <a:t>*Ujian RT-PCR diperlukan untuk semua pengembara kecuali pengembara yang mempunyai jangkitan selepas COVID-19.</a:t>
            </a:r>
          </a:p>
          <a:p>
            <a:r>
              <a:rPr lang="ms-MY" sz="1100" dirty="0">
                <a:solidFill>
                  <a:schemeClr val="accent6">
                    <a:lumMod val="50000"/>
                  </a:schemeClr>
                </a:solidFill>
              </a:rPr>
              <a:t>Pengembara yang dijangkiti COVID-19 perlu membawa bersama :</a:t>
            </a:r>
          </a:p>
          <a:p>
            <a:pPr marL="177800" lvl="1" indent="279400">
              <a:buFont typeface="Arial" panose="020B0604020202020204" pitchFamily="34" charset="0"/>
              <a:buChar char="•"/>
            </a:pPr>
            <a:r>
              <a:rPr lang="ms-MY" sz="1100" dirty="0">
                <a:solidFill>
                  <a:schemeClr val="accent6">
                    <a:lumMod val="50000"/>
                  </a:schemeClr>
                </a:solidFill>
              </a:rPr>
              <a:t>Dokumen "Fit to travel" jika diadmit hospital</a:t>
            </a:r>
          </a:p>
          <a:p>
            <a:pPr marL="177800" lvl="1" indent="279400">
              <a:buFont typeface="Arial" panose="020B0604020202020204" pitchFamily="34" charset="0"/>
              <a:buChar char="•"/>
            </a:pPr>
            <a:r>
              <a:rPr lang="ms-MY" sz="1100" dirty="0">
                <a:solidFill>
                  <a:schemeClr val="accent6">
                    <a:lumMod val="50000"/>
                  </a:schemeClr>
                </a:solidFill>
              </a:rPr>
              <a:t>Keputusan RTK Ag  – jika </a:t>
            </a:r>
            <a:r>
              <a:rPr lang="ms-MY" sz="1100" i="1" dirty="0">
                <a:solidFill>
                  <a:schemeClr val="accent6">
                    <a:lumMod val="50000"/>
                  </a:schemeClr>
                </a:solidFill>
              </a:rPr>
              <a:t>self-quarantine</a:t>
            </a:r>
          </a:p>
          <a:p>
            <a:endParaRPr lang="ms-MY" sz="1100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88904" y="1524051"/>
            <a:ext cx="10358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s-MY" sz="1100" dirty="0">
                <a:solidFill>
                  <a:prstClr val="black"/>
                </a:solidFill>
              </a:rPr>
              <a:t>Vaksin lengkap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035177" y="2644042"/>
            <a:ext cx="975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1100" dirty="0">
                <a:solidFill>
                  <a:prstClr val="black"/>
                </a:solidFill>
              </a:rPr>
              <a:t>Separa/Tidak</a:t>
            </a:r>
          </a:p>
          <a:p>
            <a:r>
              <a:rPr lang="ms-MY" sz="1100" dirty="0">
                <a:solidFill>
                  <a:prstClr val="black"/>
                </a:solidFill>
              </a:rPr>
              <a:t>Lengkap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782007" y="2934172"/>
            <a:ext cx="877841" cy="56094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1100" b="1" dirty="0">
                <a:solidFill>
                  <a:schemeClr val="bg1"/>
                </a:solidFill>
              </a:rPr>
              <a:t>MERAH</a:t>
            </a:r>
            <a:r>
              <a:rPr lang="ms-MY" sz="1100" dirty="0">
                <a:solidFill>
                  <a:schemeClr val="bg1"/>
                </a:solidFill>
              </a:rPr>
              <a:t> Traveller’s Card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893434" y="1803033"/>
            <a:ext cx="807263" cy="1070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1050" dirty="0">
                <a:solidFill>
                  <a:prstClr val="black"/>
                </a:solidFill>
              </a:rPr>
              <a:t>Teruskan perjalanan</a:t>
            </a:r>
          </a:p>
          <a:p>
            <a:pPr algn="ctr"/>
            <a:r>
              <a:rPr lang="ms-MY" sz="1050" dirty="0">
                <a:solidFill>
                  <a:prstClr val="black"/>
                </a:solidFill>
              </a:rPr>
              <a:t>Dan pada Ketibaan di pintu masuk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889071" y="2168730"/>
            <a:ext cx="868071" cy="393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>
                <a:solidFill>
                  <a:prstClr val="black"/>
                </a:solidFill>
              </a:rPr>
              <a:t>K</a:t>
            </a:r>
            <a:r>
              <a:rPr lang="en-MY" sz="1050" dirty="0" err="1">
                <a:solidFill>
                  <a:prstClr val="black"/>
                </a:solidFill>
              </a:rPr>
              <a:t>aunter</a:t>
            </a:r>
            <a:r>
              <a:rPr lang="en-MY" sz="1050" dirty="0">
                <a:solidFill>
                  <a:prstClr val="black"/>
                </a:solidFill>
              </a:rPr>
              <a:t> </a:t>
            </a:r>
            <a:r>
              <a:rPr lang="en-MY" sz="1050" dirty="0" err="1">
                <a:solidFill>
                  <a:prstClr val="black"/>
                </a:solidFill>
              </a:rPr>
              <a:t>imigresen</a:t>
            </a:r>
            <a:endParaRPr lang="en-MY" sz="1050" dirty="0">
              <a:solidFill>
                <a:prstClr val="black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264416" y="1739272"/>
            <a:ext cx="5389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s-MY" sz="1100" dirty="0">
                <a:solidFill>
                  <a:prstClr val="black"/>
                </a:solidFill>
              </a:rPr>
              <a:t>Positif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1252410" y="3215756"/>
            <a:ext cx="6014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s-MY" sz="1100" dirty="0">
                <a:solidFill>
                  <a:prstClr val="black"/>
                </a:solidFill>
              </a:rPr>
              <a:t>Negatif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9477629" y="705323"/>
          <a:ext cx="253050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122">
                <a:tc>
                  <a:txBody>
                    <a:bodyPr/>
                    <a:lstStyle/>
                    <a:p>
                      <a:r>
                        <a:rPr lang="ms-MY" sz="1200" dirty="0">
                          <a:solidFill>
                            <a:prstClr val="black"/>
                          </a:solidFill>
                        </a:rPr>
                        <a:t>Vaksin lengkap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s-MY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HSO- 7 Days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122">
                <a:tc>
                  <a:txBody>
                    <a:bodyPr/>
                    <a:lstStyle/>
                    <a:p>
                      <a:r>
                        <a:rPr lang="ms-MY" sz="120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Partial/Unvaccinated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s-MY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HSO-10 Days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9" name="Rectangle 58"/>
          <p:cNvSpPr/>
          <p:nvPr/>
        </p:nvSpPr>
        <p:spPr>
          <a:xfrm>
            <a:off x="10675559" y="4356654"/>
            <a:ext cx="1224734" cy="3883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sz="1200" dirty="0">
                <a:solidFill>
                  <a:prstClr val="black"/>
                </a:solidFill>
              </a:rPr>
              <a:t>Vaksin lengkap</a:t>
            </a:r>
          </a:p>
        </p:txBody>
      </p:sp>
      <p:cxnSp>
        <p:nvCxnSpPr>
          <p:cNvPr id="63" name="Straight Connector 62"/>
          <p:cNvCxnSpPr>
            <a:cxnSpLocks/>
            <a:stCxn id="77" idx="2"/>
          </p:cNvCxnSpPr>
          <p:nvPr/>
        </p:nvCxnSpPr>
        <p:spPr>
          <a:xfrm>
            <a:off x="11251926" y="2796479"/>
            <a:ext cx="484" cy="12393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cxnSpLocks/>
          </p:cNvCxnSpPr>
          <p:nvPr/>
        </p:nvCxnSpPr>
        <p:spPr>
          <a:xfrm>
            <a:off x="11514859" y="4014422"/>
            <a:ext cx="0" cy="3422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8527795" y="4362995"/>
            <a:ext cx="1665516" cy="4073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sz="1200" dirty="0">
                <a:solidFill>
                  <a:prstClr val="black"/>
                </a:solidFill>
              </a:rPr>
              <a:t>Separa/Tidak</a:t>
            </a:r>
          </a:p>
          <a:p>
            <a:r>
              <a:rPr lang="ms-MY" sz="1200" dirty="0">
                <a:solidFill>
                  <a:prstClr val="black"/>
                </a:solidFill>
              </a:rPr>
              <a:t>Lengkap  vaksin</a:t>
            </a:r>
          </a:p>
        </p:txBody>
      </p:sp>
      <p:cxnSp>
        <p:nvCxnSpPr>
          <p:cNvPr id="105" name="Straight Arrow Connector 104"/>
          <p:cNvCxnSpPr>
            <a:endCxn id="104" idx="0"/>
          </p:cNvCxnSpPr>
          <p:nvPr/>
        </p:nvCxnSpPr>
        <p:spPr>
          <a:xfrm>
            <a:off x="9360553" y="4057658"/>
            <a:ext cx="0" cy="3053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8688350" y="5060537"/>
            <a:ext cx="1280160" cy="557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1200" dirty="0">
                <a:solidFill>
                  <a:prstClr val="black"/>
                </a:solidFill>
              </a:rPr>
              <a:t>sambung HSO untuk lengkapkan 5 Days 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636896" y="4885049"/>
            <a:ext cx="1356357" cy="801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1200" b="1" dirty="0">
                <a:solidFill>
                  <a:prstClr val="black"/>
                </a:solidFill>
              </a:rPr>
              <a:t>Sampel:kedua</a:t>
            </a:r>
            <a:endParaRPr lang="ms-MY" sz="1200" dirty="0">
              <a:solidFill>
                <a:prstClr val="black"/>
              </a:solidFill>
            </a:endParaRPr>
          </a:p>
          <a:p>
            <a:pPr algn="ctr"/>
            <a:r>
              <a:rPr lang="ms-MY" sz="1200" dirty="0">
                <a:solidFill>
                  <a:prstClr val="black"/>
                </a:solidFill>
              </a:rPr>
              <a:t>RTK-Ag on D5 </a:t>
            </a:r>
          </a:p>
        </p:txBody>
      </p:sp>
      <p:sp>
        <p:nvSpPr>
          <p:cNvPr id="118" name="Diamond 117">
            <a:extLst>
              <a:ext uri="{FF2B5EF4-FFF2-40B4-BE49-F238E27FC236}">
                <a16:creationId xmlns:a16="http://schemas.microsoft.com/office/drawing/2014/main" id="{2776635A-9E41-4E05-91EB-1FC241876792}"/>
              </a:ext>
            </a:extLst>
          </p:cNvPr>
          <p:cNvSpPr/>
          <p:nvPr/>
        </p:nvSpPr>
        <p:spPr>
          <a:xfrm>
            <a:off x="5113703" y="5126720"/>
            <a:ext cx="982297" cy="464181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900" b="1" dirty="0">
                <a:solidFill>
                  <a:prstClr val="black"/>
                </a:solidFill>
              </a:rPr>
              <a:t>Test Result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743679" y="4735656"/>
            <a:ext cx="5389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s-MY" sz="1100" dirty="0">
                <a:solidFill>
                  <a:prstClr val="black"/>
                </a:solidFill>
              </a:rPr>
              <a:t>Positif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740790" y="5649963"/>
            <a:ext cx="6014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s-MY" sz="1100" dirty="0">
                <a:solidFill>
                  <a:prstClr val="black"/>
                </a:solidFill>
              </a:rPr>
              <a:t>Negatif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8957201" y="3041137"/>
            <a:ext cx="2204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1100" dirty="0">
                <a:solidFill>
                  <a:srgbClr val="C00000"/>
                </a:solidFill>
              </a:rPr>
              <a:t>*RTK-Ag semasa ketibaan boleh dilakukan di mana-mana kemudahan kesihatan swasta dalam PMA  atau di luar PMA</a:t>
            </a:r>
          </a:p>
        </p:txBody>
      </p:sp>
      <p:cxnSp>
        <p:nvCxnSpPr>
          <p:cNvPr id="176" name="Straight Connector 175"/>
          <p:cNvCxnSpPr>
            <a:cxnSpLocks/>
            <a:stCxn id="2" idx="0"/>
          </p:cNvCxnSpPr>
          <p:nvPr/>
        </p:nvCxnSpPr>
        <p:spPr>
          <a:xfrm flipH="1" flipV="1">
            <a:off x="3915687" y="1493574"/>
            <a:ext cx="7838" cy="652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4100806" y="3702197"/>
            <a:ext cx="1423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s-MY" sz="1100" dirty="0">
                <a:solidFill>
                  <a:srgbClr val="C00000"/>
                </a:solidFill>
              </a:rPr>
              <a:t>*Given automatically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832989" y="1314226"/>
            <a:ext cx="829527" cy="56094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1100" b="1" dirty="0">
                <a:solidFill>
                  <a:schemeClr val="bg1"/>
                </a:solidFill>
              </a:rPr>
              <a:t>BIRU</a:t>
            </a:r>
          </a:p>
          <a:p>
            <a:pPr algn="ctr"/>
            <a:r>
              <a:rPr lang="ms-MY" sz="1100" dirty="0">
                <a:solidFill>
                  <a:schemeClr val="bg1"/>
                </a:solidFill>
              </a:rPr>
              <a:t>Traveller’s Card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274" y="1133030"/>
            <a:ext cx="464747" cy="771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029" y="2814038"/>
            <a:ext cx="456227" cy="835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4" name="Straight Connector 53"/>
          <p:cNvCxnSpPr>
            <a:cxnSpLocks/>
          </p:cNvCxnSpPr>
          <p:nvPr/>
        </p:nvCxnSpPr>
        <p:spPr>
          <a:xfrm flipV="1">
            <a:off x="9360553" y="4036627"/>
            <a:ext cx="2154306" cy="80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142407" y="970921"/>
            <a:ext cx="5607698" cy="20827"/>
          </a:xfrm>
          <a:prstGeom prst="line">
            <a:avLst/>
          </a:prstGeom>
          <a:ln w="28575">
            <a:solidFill>
              <a:srgbClr val="2B0BB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17525" y="970921"/>
            <a:ext cx="16621" cy="5013218"/>
          </a:xfrm>
          <a:prstGeom prst="line">
            <a:avLst/>
          </a:prstGeom>
          <a:ln w="19050">
            <a:solidFill>
              <a:srgbClr val="2B0BB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V="1">
            <a:off x="125835" y="6000491"/>
            <a:ext cx="3497610" cy="21292"/>
          </a:xfrm>
          <a:prstGeom prst="line">
            <a:avLst/>
          </a:prstGeom>
          <a:ln w="19050">
            <a:solidFill>
              <a:srgbClr val="2B0BB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594381" y="4049130"/>
            <a:ext cx="14306" cy="1951361"/>
          </a:xfrm>
          <a:prstGeom prst="line">
            <a:avLst/>
          </a:prstGeom>
          <a:ln w="19050">
            <a:solidFill>
              <a:srgbClr val="2B0BB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594381" y="4057658"/>
            <a:ext cx="2152845" cy="0"/>
          </a:xfrm>
          <a:prstGeom prst="line">
            <a:avLst/>
          </a:prstGeom>
          <a:ln w="19050">
            <a:solidFill>
              <a:srgbClr val="2B0BB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748728" y="970921"/>
            <a:ext cx="1376" cy="3086737"/>
          </a:xfrm>
          <a:prstGeom prst="line">
            <a:avLst/>
          </a:prstGeom>
          <a:ln w="19050">
            <a:solidFill>
              <a:srgbClr val="2B0BB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558640" y="1078228"/>
            <a:ext cx="1760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>
                <a:solidFill>
                  <a:srgbClr val="2B0BB5"/>
                </a:solidFill>
              </a:rPr>
              <a:t>PRE-DEPARTURE</a:t>
            </a:r>
          </a:p>
        </p:txBody>
      </p:sp>
      <p:cxnSp>
        <p:nvCxnSpPr>
          <p:cNvPr id="26" name="Straight Arrow Connector 25"/>
          <p:cNvCxnSpPr>
            <a:stCxn id="104" idx="2"/>
          </p:cNvCxnSpPr>
          <p:nvPr/>
        </p:nvCxnSpPr>
        <p:spPr>
          <a:xfrm>
            <a:off x="9360553" y="4770343"/>
            <a:ext cx="0" cy="286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FE56518D-9336-E783-7AE7-A2DF049EE1A3}"/>
              </a:ext>
            </a:extLst>
          </p:cNvPr>
          <p:cNvSpPr/>
          <p:nvPr/>
        </p:nvSpPr>
        <p:spPr>
          <a:xfrm>
            <a:off x="9669604" y="1672590"/>
            <a:ext cx="967294" cy="1289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en-US" sz="1200" dirty="0">
                <a:solidFill>
                  <a:prstClr val="black"/>
                </a:solidFill>
              </a:rPr>
              <a:t>*</a:t>
            </a:r>
            <a:r>
              <a:rPr lang="en-US" sz="1200" dirty="0" err="1">
                <a:solidFill>
                  <a:prstClr val="black"/>
                </a:solidFill>
              </a:rPr>
              <a:t>Lakukan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ujian</a:t>
            </a:r>
            <a:r>
              <a:rPr lang="en-US" sz="1200" dirty="0">
                <a:solidFill>
                  <a:prstClr val="black"/>
                </a:solidFill>
              </a:rPr>
              <a:t> RTK-Ag (</a:t>
            </a:r>
            <a:r>
              <a:rPr lang="en-US" sz="1200" dirty="0" err="1">
                <a:solidFill>
                  <a:prstClr val="black"/>
                </a:solidFill>
              </a:rPr>
              <a:t>Profesional</a:t>
            </a:r>
            <a:r>
              <a:rPr lang="en-US" sz="1200" dirty="0">
                <a:solidFill>
                  <a:prstClr val="black"/>
                </a:solidFill>
              </a:rPr>
              <a:t>) </a:t>
            </a:r>
            <a:r>
              <a:rPr lang="en-US" sz="1200" dirty="0" err="1">
                <a:solidFill>
                  <a:prstClr val="black"/>
                </a:solidFill>
              </a:rPr>
              <a:t>dalam</a:t>
            </a:r>
            <a:r>
              <a:rPr lang="en-US" sz="1200" dirty="0">
                <a:solidFill>
                  <a:prstClr val="black"/>
                </a:solidFill>
              </a:rPr>
              <a:t> masa 24 jam </a:t>
            </a:r>
            <a:r>
              <a:rPr lang="en-US" sz="1200" dirty="0" err="1">
                <a:solidFill>
                  <a:prstClr val="black"/>
                </a:solidFill>
              </a:rPr>
              <a:t>selepas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ketibaan</a:t>
            </a:r>
            <a:endParaRPr lang="en-MY" sz="1200" dirty="0">
              <a:solidFill>
                <a:prstClr val="black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ED8FFD-A52E-A95F-CBEC-DDE5DD325C06}"/>
              </a:ext>
            </a:extLst>
          </p:cNvPr>
          <p:cNvSpPr txBox="1"/>
          <p:nvPr/>
        </p:nvSpPr>
        <p:spPr>
          <a:xfrm>
            <a:off x="6390064" y="3237461"/>
            <a:ext cx="17346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1100" dirty="0">
                <a:solidFill>
                  <a:srgbClr val="FF0000"/>
                </a:solidFill>
              </a:rPr>
              <a:t>melalui pengimbas haba/Rujukan diri kepada HCW/pegawai Imigresen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E84394D-B579-3393-EADB-C1E717F93EFC}"/>
              </a:ext>
            </a:extLst>
          </p:cNvPr>
          <p:cNvCxnSpPr>
            <a:cxnSpLocks/>
            <a:stCxn id="147" idx="3"/>
          </p:cNvCxnSpPr>
          <p:nvPr/>
        </p:nvCxnSpPr>
        <p:spPr>
          <a:xfrm flipV="1">
            <a:off x="7757142" y="2364066"/>
            <a:ext cx="143330" cy="1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461C1F33-B99B-1F87-6F9C-13EE99EDA341}"/>
              </a:ext>
            </a:extLst>
          </p:cNvPr>
          <p:cNvSpPr/>
          <p:nvPr/>
        </p:nvSpPr>
        <p:spPr>
          <a:xfrm>
            <a:off x="8097667" y="1540867"/>
            <a:ext cx="780546" cy="56094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1100" b="1" dirty="0">
                <a:solidFill>
                  <a:schemeClr val="bg1"/>
                </a:solidFill>
              </a:rPr>
              <a:t>BIRU</a:t>
            </a:r>
          </a:p>
          <a:p>
            <a:pPr algn="ctr"/>
            <a:r>
              <a:rPr lang="ms-MY" sz="1100" dirty="0">
                <a:solidFill>
                  <a:schemeClr val="bg1"/>
                </a:solidFill>
              </a:rPr>
              <a:t>Traveller’s Card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931602-6D5A-9839-5A89-11A9ADA5EEFF}"/>
              </a:ext>
            </a:extLst>
          </p:cNvPr>
          <p:cNvSpPr/>
          <p:nvPr/>
        </p:nvSpPr>
        <p:spPr>
          <a:xfrm>
            <a:off x="8108513" y="2466609"/>
            <a:ext cx="780545" cy="56094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1100" b="1" dirty="0">
                <a:solidFill>
                  <a:schemeClr val="bg1"/>
                </a:solidFill>
              </a:rPr>
              <a:t>MERAH</a:t>
            </a:r>
          </a:p>
          <a:p>
            <a:pPr algn="ctr"/>
            <a:r>
              <a:rPr lang="ms-MY" sz="1100" dirty="0">
                <a:solidFill>
                  <a:schemeClr val="bg1"/>
                </a:solidFill>
              </a:rPr>
              <a:t>Traveller’s Card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7581BAF-1D07-1334-5F3A-A3A79A90EAF1}"/>
              </a:ext>
            </a:extLst>
          </p:cNvPr>
          <p:cNvCxnSpPr>
            <a:cxnSpLocks/>
          </p:cNvCxnSpPr>
          <p:nvPr/>
        </p:nvCxnSpPr>
        <p:spPr>
          <a:xfrm>
            <a:off x="7900472" y="1821339"/>
            <a:ext cx="0" cy="942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34E2322-E1C3-790E-963A-1EBB2B93142A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7900472" y="1821339"/>
            <a:ext cx="197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4192B0F-0C77-EF5E-ECFD-660968A17C84}"/>
              </a:ext>
            </a:extLst>
          </p:cNvPr>
          <p:cNvCxnSpPr>
            <a:cxnSpLocks/>
          </p:cNvCxnSpPr>
          <p:nvPr/>
        </p:nvCxnSpPr>
        <p:spPr>
          <a:xfrm>
            <a:off x="7900471" y="2749830"/>
            <a:ext cx="197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6CBB7BD-8A29-B95A-5A11-978F51B9F085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8878213" y="1821339"/>
            <a:ext cx="7913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317659EE-1D6D-08B4-97EC-1014C9501E5F}"/>
              </a:ext>
            </a:extLst>
          </p:cNvPr>
          <p:cNvSpPr/>
          <p:nvPr/>
        </p:nvSpPr>
        <p:spPr>
          <a:xfrm>
            <a:off x="9022793" y="2631909"/>
            <a:ext cx="481777" cy="241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sz="1100" b="1" dirty="0">
                <a:solidFill>
                  <a:prstClr val="black"/>
                </a:solidFill>
              </a:rPr>
              <a:t>HSO</a:t>
            </a:r>
          </a:p>
        </p:txBody>
      </p:sp>
      <p:pic>
        <p:nvPicPr>
          <p:cNvPr id="161" name="Picture 160">
            <a:extLst>
              <a:ext uri="{FF2B5EF4-FFF2-40B4-BE49-F238E27FC236}">
                <a16:creationId xmlns:a16="http://schemas.microsoft.com/office/drawing/2014/main" id="{0C79DCBC-90BC-12C9-BD10-1E897AAFA63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56" r="2813" b="8903"/>
          <a:stretch/>
        </p:blipFill>
        <p:spPr>
          <a:xfrm>
            <a:off x="350721" y="1143106"/>
            <a:ext cx="1040411" cy="1153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" name="Picture 162">
            <a:extLst>
              <a:ext uri="{FF2B5EF4-FFF2-40B4-BE49-F238E27FC236}">
                <a16:creationId xmlns:a16="http://schemas.microsoft.com/office/drawing/2014/main" id="{D4F3ACF0-7403-1B30-C0AD-4F534D9211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75519" y="4990799"/>
            <a:ext cx="505142" cy="750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474183-37EB-CEC9-5F53-012EAEF266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7299" y="2044546"/>
            <a:ext cx="382483" cy="549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7DC1AA76-A95D-487A-BF6C-7426F238FCB4}"/>
              </a:ext>
            </a:extLst>
          </p:cNvPr>
          <p:cNvSpPr/>
          <p:nvPr/>
        </p:nvSpPr>
        <p:spPr>
          <a:xfrm>
            <a:off x="5033306" y="6027043"/>
            <a:ext cx="1568541" cy="4975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1200" dirty="0">
                <a:solidFill>
                  <a:schemeClr val="tx1"/>
                </a:solidFill>
              </a:rPr>
              <a:t>PELEPASAN HSO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33AA711-1462-4030-B6C3-FC89C72C982C}"/>
              </a:ext>
            </a:extLst>
          </p:cNvPr>
          <p:cNvSpPr/>
          <p:nvPr/>
        </p:nvSpPr>
        <p:spPr>
          <a:xfrm>
            <a:off x="10548428" y="5780768"/>
            <a:ext cx="1280160" cy="8498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1200" dirty="0">
                <a:solidFill>
                  <a:prstClr val="white"/>
                </a:solidFill>
              </a:rPr>
              <a:t>DIBENARKAN SIGN-ON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7CE59B-5EE1-4C10-8454-71AAA0561D1F}"/>
              </a:ext>
            </a:extLst>
          </p:cNvPr>
          <p:cNvCxnSpPr>
            <a:cxnSpLocks/>
          </p:cNvCxnSpPr>
          <p:nvPr/>
        </p:nvCxnSpPr>
        <p:spPr>
          <a:xfrm>
            <a:off x="6601847" y="6275805"/>
            <a:ext cx="39736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BFDD6C4F-6C31-4123-86B2-03E302C64416}"/>
              </a:ext>
            </a:extLst>
          </p:cNvPr>
          <p:cNvSpPr txBox="1"/>
          <p:nvPr/>
        </p:nvSpPr>
        <p:spPr>
          <a:xfrm>
            <a:off x="4221726" y="4104515"/>
            <a:ext cx="243557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sz="1200" dirty="0">
                <a:solidFill>
                  <a:prstClr val="black"/>
                </a:solidFill>
              </a:rPr>
              <a:t>Teruskan HSO selama 5 Hari lagi dari tarikh sampel kedua diambil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FB017336-AB35-4475-A18E-85787451F5CA}"/>
              </a:ext>
            </a:extLst>
          </p:cNvPr>
          <p:cNvCxnSpPr>
            <a:stCxn id="88" idx="1"/>
            <a:endCxn id="78" idx="1"/>
          </p:cNvCxnSpPr>
          <p:nvPr/>
        </p:nvCxnSpPr>
        <p:spPr>
          <a:xfrm rot="10800000" flipH="1" flipV="1">
            <a:off x="4221726" y="4335347"/>
            <a:ext cx="811580" cy="1940457"/>
          </a:xfrm>
          <a:prstGeom prst="bentConnector3">
            <a:avLst>
              <a:gd name="adj1" fmla="val -2816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71F1656B-BFA6-4C9E-AC46-5F42C55059D0}"/>
              </a:ext>
            </a:extLst>
          </p:cNvPr>
          <p:cNvSpPr txBox="1"/>
          <p:nvPr/>
        </p:nvSpPr>
        <p:spPr>
          <a:xfrm>
            <a:off x="48219" y="6201238"/>
            <a:ext cx="6295844" cy="56425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Nota</a:t>
            </a:r>
          </a:p>
          <a:p>
            <a:pPr>
              <a:spcAft>
                <a:spcPts val="800"/>
              </a:spcAft>
            </a:pPr>
            <a:r>
              <a:rPr 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-Kos </a:t>
            </a:r>
            <a:r>
              <a:rPr lang="en-US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ujian</a:t>
            </a:r>
            <a:r>
              <a:rPr 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 RTK Ag Professional </a:t>
            </a:r>
            <a:r>
              <a:rPr lang="en-US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ditanggung</a:t>
            </a:r>
            <a:r>
              <a:rPr 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sendiri</a:t>
            </a:r>
            <a:r>
              <a:rPr 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 oleh </a:t>
            </a:r>
            <a:r>
              <a:rPr lang="en-US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individu</a:t>
            </a:r>
            <a:r>
              <a:rPr 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atau</a:t>
            </a:r>
            <a:r>
              <a:rPr 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majikan</a:t>
            </a:r>
            <a:r>
              <a:rPr lang="en-US" sz="1200" b="1" dirty="0">
                <a:solidFill>
                  <a:prstClr val="black"/>
                </a:solidFill>
                <a:highlight>
                  <a:srgbClr val="00FF00"/>
                </a:highlight>
                <a:cs typeface="Arial" panose="020B0604020202020204" pitchFamily="34" charset="0"/>
              </a:rPr>
              <a:t> </a:t>
            </a:r>
            <a:endParaRPr lang="en-US" sz="1200" dirty="0">
              <a:solidFill>
                <a:prstClr val="black"/>
              </a:solidFill>
              <a:highlight>
                <a:srgbClr val="00FF00"/>
              </a:highlight>
              <a:cs typeface="Arial" panose="020B0604020202020204" pitchFamily="34" charset="0"/>
            </a:endParaRP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C5D0DB8E-833B-4C44-9B51-D6F80BDE6FFB}"/>
              </a:ext>
            </a:extLst>
          </p:cNvPr>
          <p:cNvCxnSpPr>
            <a:stCxn id="72" idx="3"/>
            <a:endCxn id="82" idx="2"/>
          </p:cNvCxnSpPr>
          <p:nvPr/>
        </p:nvCxnSpPr>
        <p:spPr>
          <a:xfrm flipV="1">
            <a:off x="5659848" y="2873626"/>
            <a:ext cx="637218" cy="3410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98F23299-1B6F-4F62-811E-27687ABE2F79}"/>
              </a:ext>
            </a:extLst>
          </p:cNvPr>
          <p:cNvCxnSpPr>
            <a:stCxn id="65" idx="3"/>
            <a:endCxn id="82" idx="0"/>
          </p:cNvCxnSpPr>
          <p:nvPr/>
        </p:nvCxnSpPr>
        <p:spPr>
          <a:xfrm>
            <a:off x="5662516" y="1594698"/>
            <a:ext cx="634550" cy="2083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7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F35A-70E0-4E72-BF3D-210259E5FA64}" type="slidenum">
              <a:rPr lang="en-US" smtClean="0"/>
              <a:t>6</a:t>
            </a:fld>
            <a:endParaRPr lang="en-US"/>
          </a:p>
        </p:txBody>
      </p:sp>
      <p:grpSp>
        <p:nvGrpSpPr>
          <p:cNvPr id="7" name="Google Shape;527;p84"/>
          <p:cNvGrpSpPr/>
          <p:nvPr/>
        </p:nvGrpSpPr>
        <p:grpSpPr>
          <a:xfrm rot="10800000">
            <a:off x="8058300" y="619480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8" name="Google Shape;528;p84"/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 dirty="0" err="1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</a:t>
              </a:r>
              <a:r>
                <a:rPr lang="en-MY" sz="1100" b="1" i="0" u="none" strike="noStrike" cap="none" dirty="0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dos v</a:t>
              </a:r>
              <a:endParaRPr sz="14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" name="Google Shape;529;p84"/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0" name="Google Shape;530;p84"/>
          <p:cNvGrpSpPr/>
          <p:nvPr/>
        </p:nvGrpSpPr>
        <p:grpSpPr>
          <a:xfrm>
            <a:off x="0" y="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11" name="Google Shape;531;p84"/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 dos v</a:t>
              </a:r>
              <a:endParaRPr sz="14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" name="Google Shape;532;p84"/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4" name="Slide Number Placeholder 12"/>
          <p:cNvSpPr txBox="1"/>
          <p:nvPr/>
        </p:nvSpPr>
        <p:spPr>
          <a:xfrm>
            <a:off x="8753555" y="63438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93F35A-70E0-4E72-BF3D-210259E5FA64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364"/>
            <a:ext cx="11496755" cy="459794"/>
          </a:xfrm>
        </p:spPr>
        <p:txBody>
          <a:bodyPr anchor="b">
            <a:noAutofit/>
          </a:bodyPr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PELAUT DAN PEKERJA MINYAK &amp; GAS DENGAN DARI </a:t>
            </a: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 NEGARA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8FB646-C0F1-449F-9249-CC0AE616E1E8}"/>
              </a:ext>
            </a:extLst>
          </p:cNvPr>
          <p:cNvSpPr txBox="1"/>
          <p:nvPr/>
        </p:nvSpPr>
        <p:spPr>
          <a:xfrm>
            <a:off x="1346412" y="1726161"/>
            <a:ext cx="1408008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Lakukan</a:t>
            </a:r>
            <a:r>
              <a:rPr lang="en-US" sz="1400" dirty="0"/>
              <a:t> RTK-Ag </a:t>
            </a:r>
            <a:r>
              <a:rPr lang="en-US" sz="1400" dirty="0" err="1"/>
              <a:t>Profesional</a:t>
            </a:r>
            <a:r>
              <a:rPr lang="en-US" sz="1400" dirty="0"/>
              <a:t> COVID-19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>
                <a:highlight>
                  <a:srgbClr val="00FFFF"/>
                </a:highlight>
              </a:rPr>
              <a:t>tempoh</a:t>
            </a:r>
            <a:r>
              <a:rPr lang="en-US" sz="1400" dirty="0">
                <a:highlight>
                  <a:srgbClr val="00FFFF"/>
                </a:highlight>
              </a:rPr>
              <a:t> 24 jam </a:t>
            </a:r>
            <a:r>
              <a:rPr lang="en-US" sz="1400" dirty="0" err="1"/>
              <a:t>sebelum</a:t>
            </a:r>
            <a:r>
              <a:rPr lang="en-US" sz="1400" dirty="0"/>
              <a:t> </a:t>
            </a:r>
            <a:r>
              <a:rPr lang="en-US" sz="1400" i="1" dirty="0"/>
              <a:t>sign-on di </a:t>
            </a:r>
            <a:r>
              <a:rPr lang="en-US" sz="1400" i="1" dirty="0" err="1"/>
              <a:t>fasiliti</a:t>
            </a:r>
            <a:r>
              <a:rPr lang="en-US" sz="1400" i="1" dirty="0"/>
              <a:t> </a:t>
            </a:r>
            <a:r>
              <a:rPr lang="en-US" sz="1400" i="1" dirty="0" err="1"/>
              <a:t>swasta</a:t>
            </a:r>
            <a:endParaRPr lang="en-MY" sz="1400" i="1" dirty="0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8EA1A673-EC88-4B52-A4B8-358EF655520B}"/>
              </a:ext>
            </a:extLst>
          </p:cNvPr>
          <p:cNvSpPr/>
          <p:nvPr/>
        </p:nvSpPr>
        <p:spPr>
          <a:xfrm>
            <a:off x="3394906" y="2087598"/>
            <a:ext cx="1498321" cy="649449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Keputusan</a:t>
            </a:r>
            <a:endParaRPr lang="en-MY" sz="1000" b="1" dirty="0">
              <a:solidFill>
                <a:prstClr val="black"/>
              </a:solidFill>
            </a:endParaRP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75EA8A7F-5217-408D-8E9D-1215E3718D31}"/>
              </a:ext>
            </a:extLst>
          </p:cNvPr>
          <p:cNvSpPr/>
          <p:nvPr/>
        </p:nvSpPr>
        <p:spPr>
          <a:xfrm>
            <a:off x="3372957" y="3410703"/>
            <a:ext cx="1539320" cy="606588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Status </a:t>
            </a:r>
            <a:r>
              <a:rPr lang="en-US" sz="1000" b="1" dirty="0" err="1">
                <a:solidFill>
                  <a:prstClr val="black"/>
                </a:solidFill>
              </a:rPr>
              <a:t>Vaksinasi</a:t>
            </a:r>
            <a:endParaRPr lang="en-MY" sz="1000" b="1" dirty="0">
              <a:solidFill>
                <a:prstClr val="black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4B9A4E4-CD92-4B19-977C-F1A5712EE624}"/>
              </a:ext>
            </a:extLst>
          </p:cNvPr>
          <p:cNvSpPr txBox="1"/>
          <p:nvPr/>
        </p:nvSpPr>
        <p:spPr>
          <a:xfrm>
            <a:off x="8197966" y="2153802"/>
            <a:ext cx="93769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Tamat</a:t>
            </a:r>
            <a:r>
              <a:rPr lang="en-US" sz="1400" dirty="0"/>
              <a:t> </a:t>
            </a:r>
            <a:r>
              <a:rPr lang="en-US" sz="1400" dirty="0" err="1"/>
              <a:t>HSO</a:t>
            </a:r>
            <a:endParaRPr lang="en-MY" sz="1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C083CC9-D5A0-4C8C-B850-CAE2866DC784}"/>
              </a:ext>
            </a:extLst>
          </p:cNvPr>
          <p:cNvSpPr txBox="1"/>
          <p:nvPr/>
        </p:nvSpPr>
        <p:spPr>
          <a:xfrm>
            <a:off x="269184" y="2096848"/>
            <a:ext cx="90551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Pelaut</a:t>
            </a:r>
            <a:r>
              <a:rPr lang="en-US" sz="1600" dirty="0"/>
              <a:t>/ </a:t>
            </a:r>
            <a:r>
              <a:rPr lang="en-US" sz="1600" i="1" dirty="0"/>
              <a:t>offshore worker</a:t>
            </a:r>
            <a:endParaRPr lang="en-MY" sz="1600" i="1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C9E0AE7-900F-45AF-A980-71E1A46D979C}"/>
              </a:ext>
            </a:extLst>
          </p:cNvPr>
          <p:cNvSpPr txBox="1"/>
          <p:nvPr/>
        </p:nvSpPr>
        <p:spPr>
          <a:xfrm>
            <a:off x="2666932" y="4027002"/>
            <a:ext cx="120898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/>
              <a:t>Tidak</a:t>
            </a:r>
            <a:r>
              <a:rPr lang="en-US" sz="1050" dirty="0"/>
              <a:t> </a:t>
            </a:r>
            <a:r>
              <a:rPr lang="en-US" sz="1050" dirty="0" err="1"/>
              <a:t>lengkap</a:t>
            </a:r>
            <a:r>
              <a:rPr lang="en-US" sz="1050" dirty="0"/>
              <a:t> </a:t>
            </a:r>
            <a:r>
              <a:rPr lang="en-US" sz="1050" dirty="0" err="1"/>
              <a:t>atau</a:t>
            </a:r>
            <a:endParaRPr lang="en-US" sz="1050" dirty="0"/>
          </a:p>
          <a:p>
            <a:r>
              <a:rPr lang="en-US" sz="1050" dirty="0"/>
              <a:t> </a:t>
            </a:r>
            <a:r>
              <a:rPr lang="en-US" sz="1050" dirty="0" err="1"/>
              <a:t>tiada</a:t>
            </a:r>
            <a:r>
              <a:rPr lang="en-US" sz="1050" dirty="0"/>
              <a:t> </a:t>
            </a:r>
            <a:r>
              <a:rPr lang="en-US" sz="1050" dirty="0" err="1"/>
              <a:t>vaksinasi</a:t>
            </a:r>
            <a:endParaRPr lang="en-MY" sz="105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C5F0A55-DB94-4A23-8EB6-9372A9D2A79A}"/>
              </a:ext>
            </a:extLst>
          </p:cNvPr>
          <p:cNvSpPr txBox="1"/>
          <p:nvPr/>
        </p:nvSpPr>
        <p:spPr>
          <a:xfrm>
            <a:off x="6321443" y="3281125"/>
            <a:ext cx="1480534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</a:rPr>
              <a:t>Lengkap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vaksinasi</a:t>
            </a:r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C84A565-6728-4756-9945-3CF27DE2E0CF}"/>
              </a:ext>
            </a:extLst>
          </p:cNvPr>
          <p:cNvSpPr txBox="1"/>
          <p:nvPr/>
        </p:nvSpPr>
        <p:spPr>
          <a:xfrm>
            <a:off x="4545169" y="1795891"/>
            <a:ext cx="777410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bg1"/>
                </a:solidFill>
              </a:rPr>
              <a:t>Positif</a:t>
            </a:r>
            <a:endParaRPr lang="en-MY" sz="1000" dirty="0">
              <a:solidFill>
                <a:schemeClr val="bg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1DA8B9C-BB72-453A-B944-EEFE00FFC80D}"/>
              </a:ext>
            </a:extLst>
          </p:cNvPr>
          <p:cNvSpPr txBox="1"/>
          <p:nvPr/>
        </p:nvSpPr>
        <p:spPr>
          <a:xfrm>
            <a:off x="4219081" y="2969672"/>
            <a:ext cx="780933" cy="2680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Negatif</a:t>
            </a:r>
            <a:endParaRPr lang="en-MY" sz="11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9AE80D5-467D-422E-B554-1A01AEA336D2}"/>
              </a:ext>
            </a:extLst>
          </p:cNvPr>
          <p:cNvSpPr txBox="1"/>
          <p:nvPr/>
        </p:nvSpPr>
        <p:spPr>
          <a:xfrm>
            <a:off x="5581610" y="2151309"/>
            <a:ext cx="1455575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HSO  </a:t>
            </a:r>
            <a:r>
              <a:rPr lang="en-US" sz="1400" dirty="0" err="1"/>
              <a:t>selama</a:t>
            </a:r>
            <a:r>
              <a:rPr lang="en-US" sz="1400" dirty="0"/>
              <a:t> </a:t>
            </a:r>
            <a:r>
              <a:rPr lang="en-US" sz="1400" dirty="0" err="1"/>
              <a:t>tujuh</a:t>
            </a:r>
            <a:r>
              <a:rPr lang="en-US" sz="1400" dirty="0"/>
              <a:t> (7) </a:t>
            </a:r>
            <a:r>
              <a:rPr lang="en-US" sz="1400" dirty="0" err="1"/>
              <a:t>hari</a:t>
            </a:r>
            <a:r>
              <a:rPr lang="en-US" sz="1400" dirty="0"/>
              <a:t> </a:t>
            </a:r>
            <a:endParaRPr lang="en-MY" sz="14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8067B1D-EDC0-4BB3-BE0A-B26B68E4A6AA}"/>
              </a:ext>
            </a:extLst>
          </p:cNvPr>
          <p:cNvSpPr txBox="1"/>
          <p:nvPr/>
        </p:nvSpPr>
        <p:spPr>
          <a:xfrm>
            <a:off x="3442332" y="4630337"/>
            <a:ext cx="1393745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sz="1200" dirty="0">
                <a:solidFill>
                  <a:prstClr val="black"/>
                </a:solidFill>
              </a:rPr>
              <a:t>HSO untuk 5 hari</a:t>
            </a: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190BB2A1-5C73-4F46-AD4F-7933AF623039}"/>
              </a:ext>
            </a:extLst>
          </p:cNvPr>
          <p:cNvSpPr/>
          <p:nvPr/>
        </p:nvSpPr>
        <p:spPr>
          <a:xfrm>
            <a:off x="5734010" y="4337445"/>
            <a:ext cx="1765865" cy="860804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s-MY" sz="1000" b="1" dirty="0">
                <a:solidFill>
                  <a:prstClr val="black"/>
                </a:solidFill>
              </a:rPr>
              <a:t>Sampel kedua: RTK-Ag  Kendiri   hari ke-5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8B6FDAB-B53D-41BE-AEC0-A4AB82287035}"/>
              </a:ext>
            </a:extLst>
          </p:cNvPr>
          <p:cNvSpPr txBox="1"/>
          <p:nvPr/>
        </p:nvSpPr>
        <p:spPr>
          <a:xfrm>
            <a:off x="5985293" y="5546664"/>
            <a:ext cx="126951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sz="1200" dirty="0">
                <a:solidFill>
                  <a:prstClr val="black"/>
                </a:solidFill>
              </a:rPr>
              <a:t>Sambung </a:t>
            </a:r>
          </a:p>
          <a:p>
            <a:pPr algn="ctr"/>
            <a:r>
              <a:rPr lang="ms-MY" sz="1200" dirty="0">
                <a:solidFill>
                  <a:prstClr val="black"/>
                </a:solidFill>
              </a:rPr>
              <a:t>HSO 5 hari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133677B-FD1F-7527-4967-54A63F2D8FF1}"/>
              </a:ext>
            </a:extLst>
          </p:cNvPr>
          <p:cNvSpPr txBox="1"/>
          <p:nvPr/>
        </p:nvSpPr>
        <p:spPr>
          <a:xfrm>
            <a:off x="10258902" y="3420228"/>
            <a:ext cx="1509028" cy="584775"/>
          </a:xfrm>
          <a:prstGeom prst="rect">
            <a:avLst/>
          </a:prstGeom>
          <a:solidFill>
            <a:srgbClr val="001F5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bg1"/>
                </a:solidFill>
              </a:rPr>
              <a:t>Dibenarkan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600" b="1" i="1" dirty="0">
                <a:solidFill>
                  <a:schemeClr val="bg1"/>
                </a:solidFill>
              </a:rPr>
              <a:t>SIGN ON  </a:t>
            </a:r>
            <a:endParaRPr lang="en-MY" sz="1600" b="1" i="1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D8E996D-DA1E-C888-3052-DEC429DA2050}"/>
              </a:ext>
            </a:extLst>
          </p:cNvPr>
          <p:cNvSpPr txBox="1"/>
          <p:nvPr/>
        </p:nvSpPr>
        <p:spPr>
          <a:xfrm>
            <a:off x="8109217" y="5515886"/>
            <a:ext cx="93769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Tamat</a:t>
            </a:r>
            <a:r>
              <a:rPr lang="en-US" sz="1400" dirty="0"/>
              <a:t> </a:t>
            </a:r>
            <a:r>
              <a:rPr lang="en-US" sz="1400" dirty="0" err="1"/>
              <a:t>HSO</a:t>
            </a:r>
            <a:endParaRPr lang="en-MY" sz="1400" dirty="0"/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339CA430-5552-8831-99B9-11CCD0580A7E}"/>
              </a:ext>
            </a:extLst>
          </p:cNvPr>
          <p:cNvCxnSpPr>
            <a:stCxn id="19" idx="3"/>
            <a:endCxn id="57" idx="1"/>
          </p:cNvCxnSpPr>
          <p:nvPr/>
        </p:nvCxnSpPr>
        <p:spPr>
          <a:xfrm flipV="1">
            <a:off x="4912277" y="3712616"/>
            <a:ext cx="5346625" cy="1381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5359625-39D7-386A-BCE9-082B0823EBA9}"/>
              </a:ext>
            </a:extLst>
          </p:cNvPr>
          <p:cNvSpPr txBox="1"/>
          <p:nvPr/>
        </p:nvSpPr>
        <p:spPr>
          <a:xfrm>
            <a:off x="5687265" y="5151345"/>
            <a:ext cx="777410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bg1"/>
                </a:solidFill>
              </a:rPr>
              <a:t>Positif</a:t>
            </a:r>
            <a:endParaRPr lang="en-MY" sz="1000" dirty="0">
              <a:solidFill>
                <a:schemeClr val="bg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C1B1F59-4689-6693-BE04-8C03D94E6382}"/>
              </a:ext>
            </a:extLst>
          </p:cNvPr>
          <p:cNvSpPr txBox="1"/>
          <p:nvPr/>
        </p:nvSpPr>
        <p:spPr>
          <a:xfrm>
            <a:off x="7185597" y="4298070"/>
            <a:ext cx="780933" cy="2680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Negatif</a:t>
            </a:r>
            <a:endParaRPr lang="en-MY" sz="1100" dirty="0"/>
          </a:p>
        </p:txBody>
      </p: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92C28CB4-348B-01C0-3B22-113C878BFED1}"/>
              </a:ext>
            </a:extLst>
          </p:cNvPr>
          <p:cNvCxnSpPr>
            <a:stCxn id="3" idx="3"/>
            <a:endCxn id="18" idx="1"/>
          </p:cNvCxnSpPr>
          <p:nvPr/>
        </p:nvCxnSpPr>
        <p:spPr>
          <a:xfrm flipV="1">
            <a:off x="2754420" y="2412323"/>
            <a:ext cx="640486" cy="633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7991D420-4F31-1959-0CE4-8A947B81B258}"/>
              </a:ext>
            </a:extLst>
          </p:cNvPr>
          <p:cNvCxnSpPr>
            <a:stCxn id="18" idx="3"/>
            <a:endCxn id="104" idx="1"/>
          </p:cNvCxnSpPr>
          <p:nvPr/>
        </p:nvCxnSpPr>
        <p:spPr>
          <a:xfrm>
            <a:off x="4893227" y="2412323"/>
            <a:ext cx="688383" cy="59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E4D9D27D-F072-2486-B1AD-E9676B2AECD1}"/>
              </a:ext>
            </a:extLst>
          </p:cNvPr>
          <p:cNvCxnSpPr>
            <a:stCxn id="104" idx="3"/>
            <a:endCxn id="26" idx="1"/>
          </p:cNvCxnSpPr>
          <p:nvPr/>
        </p:nvCxnSpPr>
        <p:spPr>
          <a:xfrm>
            <a:off x="7037185" y="2412919"/>
            <a:ext cx="1160781" cy="249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id="{E22AF3F8-5D2C-DBBF-3E31-7CC2FAA9E686}"/>
              </a:ext>
            </a:extLst>
          </p:cNvPr>
          <p:cNvCxnSpPr>
            <a:stCxn id="18" idx="2"/>
            <a:endCxn id="19" idx="0"/>
          </p:cNvCxnSpPr>
          <p:nvPr/>
        </p:nvCxnSpPr>
        <p:spPr>
          <a:xfrm rot="5400000">
            <a:off x="3806514" y="3073150"/>
            <a:ext cx="673656" cy="145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2E98DB62-0C28-6399-03D2-675F113E11DB}"/>
              </a:ext>
            </a:extLst>
          </p:cNvPr>
          <p:cNvCxnSpPr>
            <a:stCxn id="19" idx="2"/>
            <a:endCxn id="82" idx="0"/>
          </p:cNvCxnSpPr>
          <p:nvPr/>
        </p:nvCxnSpPr>
        <p:spPr>
          <a:xfrm rot="5400000">
            <a:off x="3834388" y="4322108"/>
            <a:ext cx="613046" cy="341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C0D8F07D-B3EA-AF5C-E679-3298BA3C437F}"/>
              </a:ext>
            </a:extLst>
          </p:cNvPr>
          <p:cNvCxnSpPr>
            <a:endCxn id="57" idx="0"/>
          </p:cNvCxnSpPr>
          <p:nvPr/>
        </p:nvCxnSpPr>
        <p:spPr>
          <a:xfrm>
            <a:off x="9210675" y="2356108"/>
            <a:ext cx="1802741" cy="106412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BF5ED65F-010F-55F5-AD19-474A37A80146}"/>
              </a:ext>
            </a:extLst>
          </p:cNvPr>
          <p:cNvCxnSpPr>
            <a:stCxn id="82" idx="3"/>
            <a:endCxn id="84" idx="1"/>
          </p:cNvCxnSpPr>
          <p:nvPr/>
        </p:nvCxnSpPr>
        <p:spPr>
          <a:xfrm flipV="1">
            <a:off x="4836077" y="4767847"/>
            <a:ext cx="897933" cy="99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95D99A04-4F58-36C5-9773-65ECA1E20856}"/>
              </a:ext>
            </a:extLst>
          </p:cNvPr>
          <p:cNvCxnSpPr>
            <a:stCxn id="84" idx="3"/>
            <a:endCxn id="57" idx="2"/>
          </p:cNvCxnSpPr>
          <p:nvPr/>
        </p:nvCxnSpPr>
        <p:spPr>
          <a:xfrm flipV="1">
            <a:off x="7499875" y="4005003"/>
            <a:ext cx="3513541" cy="76284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or: Elbow 112">
            <a:extLst>
              <a:ext uri="{FF2B5EF4-FFF2-40B4-BE49-F238E27FC236}">
                <a16:creationId xmlns:a16="http://schemas.microsoft.com/office/drawing/2014/main" id="{4A5BD813-27AD-C412-CFFC-C24EA1F46EC6}"/>
              </a:ext>
            </a:extLst>
          </p:cNvPr>
          <p:cNvCxnSpPr>
            <a:stCxn id="84" idx="2"/>
            <a:endCxn id="90" idx="0"/>
          </p:cNvCxnSpPr>
          <p:nvPr/>
        </p:nvCxnSpPr>
        <p:spPr>
          <a:xfrm rot="16200000" flipH="1">
            <a:off x="6444290" y="5370902"/>
            <a:ext cx="348415" cy="310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181033CD-B1A0-E552-DEC4-53915D3489D2}"/>
              </a:ext>
            </a:extLst>
          </p:cNvPr>
          <p:cNvCxnSpPr>
            <a:stCxn id="90" idx="3"/>
            <a:endCxn id="47" idx="1"/>
          </p:cNvCxnSpPr>
          <p:nvPr/>
        </p:nvCxnSpPr>
        <p:spPr>
          <a:xfrm flipV="1">
            <a:off x="7254809" y="5777496"/>
            <a:ext cx="854408" cy="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6510EC35-41E8-0050-F7F4-FF0D1E75CAA2}"/>
              </a:ext>
            </a:extLst>
          </p:cNvPr>
          <p:cNvCxnSpPr>
            <a:stCxn id="47" idx="3"/>
            <a:endCxn id="57" idx="2"/>
          </p:cNvCxnSpPr>
          <p:nvPr/>
        </p:nvCxnSpPr>
        <p:spPr>
          <a:xfrm flipV="1">
            <a:off x="9046913" y="4005003"/>
            <a:ext cx="1966503" cy="177249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C31F4EF-1218-49B9-9421-103AE1EAD73D}"/>
              </a:ext>
            </a:extLst>
          </p:cNvPr>
          <p:cNvSpPr txBox="1"/>
          <p:nvPr/>
        </p:nvSpPr>
        <p:spPr>
          <a:xfrm>
            <a:off x="599928" y="5533404"/>
            <a:ext cx="5000771" cy="84125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Nota</a:t>
            </a:r>
          </a:p>
          <a:p>
            <a:pPr>
              <a:spcAft>
                <a:spcPts val="800"/>
              </a:spcAft>
            </a:pP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-Kos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ujian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RTK Ag Professional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ditanggung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sendiri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oleh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individu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atau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majikan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33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1651370"/>
            <a:ext cx="12122394" cy="3308819"/>
          </a:xfrm>
          <a:custGeom>
            <a:avLst/>
            <a:gdLst/>
            <a:ahLst/>
            <a:cxnLst/>
            <a:rect l="l" t="t" r="r" b="b"/>
            <a:pathLst>
              <a:path w="9772015" h="2746375">
                <a:moveTo>
                  <a:pt x="9159240" y="0"/>
                </a:moveTo>
                <a:lnTo>
                  <a:pt x="0" y="0"/>
                </a:lnTo>
                <a:lnTo>
                  <a:pt x="0" y="2746235"/>
                </a:lnTo>
                <a:lnTo>
                  <a:pt x="9159240" y="2746235"/>
                </a:lnTo>
                <a:lnTo>
                  <a:pt x="9159240" y="0"/>
                </a:lnTo>
                <a:close/>
              </a:path>
              <a:path w="9772015" h="2746375">
                <a:moveTo>
                  <a:pt x="9476232" y="2659367"/>
                </a:moveTo>
                <a:lnTo>
                  <a:pt x="9389351" y="2659367"/>
                </a:lnTo>
                <a:lnTo>
                  <a:pt x="9389351" y="2746235"/>
                </a:lnTo>
                <a:lnTo>
                  <a:pt x="9476232" y="2746235"/>
                </a:lnTo>
                <a:lnTo>
                  <a:pt x="9476232" y="2659367"/>
                </a:lnTo>
                <a:close/>
              </a:path>
              <a:path w="9772015" h="2746375">
                <a:moveTo>
                  <a:pt x="9476232" y="2363711"/>
                </a:moveTo>
                <a:lnTo>
                  <a:pt x="9389351" y="2363711"/>
                </a:lnTo>
                <a:lnTo>
                  <a:pt x="9389351" y="2450579"/>
                </a:lnTo>
                <a:lnTo>
                  <a:pt x="9476232" y="2450579"/>
                </a:lnTo>
                <a:lnTo>
                  <a:pt x="9476232" y="2363711"/>
                </a:lnTo>
                <a:close/>
              </a:path>
              <a:path w="9772015" h="2746375">
                <a:moveTo>
                  <a:pt x="9476232" y="2068055"/>
                </a:moveTo>
                <a:lnTo>
                  <a:pt x="9389351" y="2068055"/>
                </a:lnTo>
                <a:lnTo>
                  <a:pt x="9389351" y="2154923"/>
                </a:lnTo>
                <a:lnTo>
                  <a:pt x="9476232" y="2154923"/>
                </a:lnTo>
                <a:lnTo>
                  <a:pt x="9476232" y="2068055"/>
                </a:lnTo>
                <a:close/>
              </a:path>
              <a:path w="9772015" h="2746375">
                <a:moveTo>
                  <a:pt x="9476232" y="1772399"/>
                </a:moveTo>
                <a:lnTo>
                  <a:pt x="9389351" y="1772399"/>
                </a:lnTo>
                <a:lnTo>
                  <a:pt x="9389351" y="1859267"/>
                </a:lnTo>
                <a:lnTo>
                  <a:pt x="9476232" y="1859267"/>
                </a:lnTo>
                <a:lnTo>
                  <a:pt x="9476232" y="1772399"/>
                </a:lnTo>
                <a:close/>
              </a:path>
              <a:path w="9772015" h="2746375">
                <a:moveTo>
                  <a:pt x="9476232" y="1182611"/>
                </a:moveTo>
                <a:lnTo>
                  <a:pt x="9389351" y="1182611"/>
                </a:lnTo>
                <a:lnTo>
                  <a:pt x="9389351" y="1267955"/>
                </a:lnTo>
                <a:lnTo>
                  <a:pt x="9476232" y="1267955"/>
                </a:lnTo>
                <a:lnTo>
                  <a:pt x="9476232" y="1182611"/>
                </a:lnTo>
                <a:close/>
              </a:path>
              <a:path w="9772015" h="2746375">
                <a:moveTo>
                  <a:pt x="9476232" y="886955"/>
                </a:moveTo>
                <a:lnTo>
                  <a:pt x="9389351" y="886955"/>
                </a:lnTo>
                <a:lnTo>
                  <a:pt x="9389351" y="973823"/>
                </a:lnTo>
                <a:lnTo>
                  <a:pt x="9476232" y="973823"/>
                </a:lnTo>
                <a:lnTo>
                  <a:pt x="9476232" y="886955"/>
                </a:lnTo>
                <a:close/>
              </a:path>
              <a:path w="9772015" h="2746375">
                <a:moveTo>
                  <a:pt x="9476232" y="295643"/>
                </a:moveTo>
                <a:lnTo>
                  <a:pt x="9389351" y="295643"/>
                </a:lnTo>
                <a:lnTo>
                  <a:pt x="9389351" y="382511"/>
                </a:lnTo>
                <a:lnTo>
                  <a:pt x="9476232" y="382511"/>
                </a:lnTo>
                <a:lnTo>
                  <a:pt x="9476232" y="295643"/>
                </a:lnTo>
                <a:close/>
              </a:path>
              <a:path w="9772015" h="2746375">
                <a:moveTo>
                  <a:pt x="9476232" y="0"/>
                </a:moveTo>
                <a:lnTo>
                  <a:pt x="9389351" y="0"/>
                </a:lnTo>
                <a:lnTo>
                  <a:pt x="9389351" y="86855"/>
                </a:lnTo>
                <a:lnTo>
                  <a:pt x="9476232" y="86855"/>
                </a:lnTo>
                <a:lnTo>
                  <a:pt x="9476232" y="0"/>
                </a:lnTo>
                <a:close/>
              </a:path>
              <a:path w="9772015" h="2746375">
                <a:moveTo>
                  <a:pt x="9771888" y="2363711"/>
                </a:moveTo>
                <a:lnTo>
                  <a:pt x="9685020" y="2363711"/>
                </a:lnTo>
                <a:lnTo>
                  <a:pt x="9685020" y="2450579"/>
                </a:lnTo>
                <a:lnTo>
                  <a:pt x="9771888" y="2450579"/>
                </a:lnTo>
                <a:lnTo>
                  <a:pt x="9771888" y="2363711"/>
                </a:lnTo>
                <a:close/>
              </a:path>
              <a:path w="9772015" h="2746375">
                <a:moveTo>
                  <a:pt x="9771888" y="2068055"/>
                </a:moveTo>
                <a:lnTo>
                  <a:pt x="9685020" y="2068055"/>
                </a:lnTo>
                <a:lnTo>
                  <a:pt x="9685020" y="2154923"/>
                </a:lnTo>
                <a:lnTo>
                  <a:pt x="9771888" y="2154923"/>
                </a:lnTo>
                <a:lnTo>
                  <a:pt x="9771888" y="2068055"/>
                </a:lnTo>
                <a:close/>
              </a:path>
              <a:path w="9772015" h="2746375">
                <a:moveTo>
                  <a:pt x="9771888" y="1772399"/>
                </a:moveTo>
                <a:lnTo>
                  <a:pt x="9685020" y="1772399"/>
                </a:lnTo>
                <a:lnTo>
                  <a:pt x="9685020" y="1859267"/>
                </a:lnTo>
                <a:lnTo>
                  <a:pt x="9771888" y="1859267"/>
                </a:lnTo>
                <a:lnTo>
                  <a:pt x="9771888" y="1772399"/>
                </a:lnTo>
                <a:close/>
              </a:path>
              <a:path w="9772015" h="2746375">
                <a:moveTo>
                  <a:pt x="9771888" y="591299"/>
                </a:moveTo>
                <a:lnTo>
                  <a:pt x="9685020" y="591299"/>
                </a:lnTo>
                <a:lnTo>
                  <a:pt x="9685020" y="678167"/>
                </a:lnTo>
                <a:lnTo>
                  <a:pt x="9771888" y="678167"/>
                </a:lnTo>
                <a:lnTo>
                  <a:pt x="9771888" y="59129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lang="en-US">
              <a:solidFill>
                <a:schemeClr val="bg1"/>
              </a:solidFill>
              <a:latin typeface="DM sans"/>
            </a:endParaRPr>
          </a:p>
        </p:txBody>
      </p:sp>
      <p:sp>
        <p:nvSpPr>
          <p:cNvPr id="6" name="object 33"/>
          <p:cNvSpPr txBox="1"/>
          <p:nvPr/>
        </p:nvSpPr>
        <p:spPr>
          <a:xfrm>
            <a:off x="1616710" y="1939925"/>
            <a:ext cx="8385810" cy="2044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dirty="0">
                <a:solidFill>
                  <a:schemeClr val="bg1"/>
                </a:solidFill>
              </a:rPr>
              <a:t>PROSEDUR SIGN-OFF BAGI PELAUT DAN PEKERJA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MINYAK &amp; GAS</a:t>
            </a:r>
            <a:endParaRPr lang="en-US" sz="4400" b="1" spc="-85" dirty="0">
              <a:solidFill>
                <a:schemeClr val="bg1"/>
              </a:solidFill>
              <a:latin typeface="DM sans"/>
              <a:cs typeface="Arial" panose="020B0604020202020204"/>
            </a:endParaRPr>
          </a:p>
        </p:txBody>
      </p:sp>
      <p:grpSp>
        <p:nvGrpSpPr>
          <p:cNvPr id="20" name="Google Shape;530;p84"/>
          <p:cNvGrpSpPr/>
          <p:nvPr/>
        </p:nvGrpSpPr>
        <p:grpSpPr>
          <a:xfrm>
            <a:off x="0" y="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21" name="Google Shape;531;p84"/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 dos v</a:t>
              </a:r>
              <a:endParaRPr sz="14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2" name="Google Shape;532;p84"/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6259303"/>
            <a:ext cx="974580" cy="46217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F35A-70E0-4E72-BF3D-210259E5FA64}" type="slidenum">
              <a:rPr lang="en-US" smtClean="0"/>
              <a:t>7</a:t>
            </a:fld>
            <a:endParaRPr lang="en-US"/>
          </a:p>
        </p:txBody>
      </p:sp>
      <p:grpSp>
        <p:nvGrpSpPr>
          <p:cNvPr id="9" name="Google Shape;527;p84">
            <a:extLst>
              <a:ext uri="{FF2B5EF4-FFF2-40B4-BE49-F238E27FC236}">
                <a16:creationId xmlns:a16="http://schemas.microsoft.com/office/drawing/2014/main" id="{FF55EEB0-8739-4896-965C-FAFD400EADD1}"/>
              </a:ext>
            </a:extLst>
          </p:cNvPr>
          <p:cNvGrpSpPr/>
          <p:nvPr/>
        </p:nvGrpSpPr>
        <p:grpSpPr>
          <a:xfrm rot="10800000">
            <a:off x="8058300" y="619480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10" name="Google Shape;528;p84">
              <a:extLst>
                <a:ext uri="{FF2B5EF4-FFF2-40B4-BE49-F238E27FC236}">
                  <a16:creationId xmlns:a16="http://schemas.microsoft.com/office/drawing/2014/main" id="{AB7E85C7-68AB-423A-93D3-8606630061EE}"/>
                </a:ext>
              </a:extLst>
            </p:cNvPr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 dirty="0" err="1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</a:t>
              </a:r>
              <a:r>
                <a:rPr lang="en-MY" sz="1100" b="1" i="0" u="none" strike="noStrike" cap="none" dirty="0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dos v</a:t>
              </a:r>
              <a:endParaRPr sz="14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" name="Google Shape;529;p84">
              <a:extLst>
                <a:ext uri="{FF2B5EF4-FFF2-40B4-BE49-F238E27FC236}">
                  <a16:creationId xmlns:a16="http://schemas.microsoft.com/office/drawing/2014/main" id="{F6ADB1E6-C674-49F5-B3F7-9EBF24556674}"/>
                </a:ext>
              </a:extLst>
            </p:cNvPr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6686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F35A-70E0-4E72-BF3D-210259E5FA64}" type="slidenum">
              <a:rPr lang="en-US" smtClean="0"/>
              <a:t>8</a:t>
            </a:fld>
            <a:endParaRPr lang="en-US"/>
          </a:p>
        </p:txBody>
      </p:sp>
      <p:grpSp>
        <p:nvGrpSpPr>
          <p:cNvPr id="7" name="Google Shape;527;p84"/>
          <p:cNvGrpSpPr/>
          <p:nvPr/>
        </p:nvGrpSpPr>
        <p:grpSpPr>
          <a:xfrm rot="10800000">
            <a:off x="8058300" y="619480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8" name="Google Shape;528;p84"/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 dirty="0" err="1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</a:t>
              </a:r>
              <a:r>
                <a:rPr lang="en-MY" sz="1100" b="1" i="0" u="none" strike="noStrike" cap="none" dirty="0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dos v</a:t>
              </a:r>
              <a:endParaRPr sz="14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" name="Google Shape;529;p84"/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0" name="Google Shape;530;p84"/>
          <p:cNvGrpSpPr/>
          <p:nvPr/>
        </p:nvGrpSpPr>
        <p:grpSpPr>
          <a:xfrm>
            <a:off x="0" y="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11" name="Google Shape;531;p84"/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 dos v</a:t>
              </a:r>
              <a:endParaRPr sz="14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" name="Google Shape;532;p84"/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4" name="Slide Number Placeholder 12"/>
          <p:cNvSpPr txBox="1"/>
          <p:nvPr/>
        </p:nvSpPr>
        <p:spPr>
          <a:xfrm>
            <a:off x="8753555" y="63438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93F35A-70E0-4E72-BF3D-210259E5FA64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8FB646-C0F1-449F-9249-CC0AE616E1E8}"/>
              </a:ext>
            </a:extLst>
          </p:cNvPr>
          <p:cNvSpPr txBox="1"/>
          <p:nvPr/>
        </p:nvSpPr>
        <p:spPr>
          <a:xfrm>
            <a:off x="3164123" y="1722631"/>
            <a:ext cx="1060020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Lakukan</a:t>
            </a:r>
            <a:r>
              <a:rPr lang="en-US" sz="1400" dirty="0"/>
              <a:t> </a:t>
            </a:r>
            <a:r>
              <a:rPr lang="en-US" sz="1400" dirty="0" err="1"/>
              <a:t>RTK</a:t>
            </a:r>
            <a:r>
              <a:rPr lang="en-US" sz="1400" dirty="0"/>
              <a:t>-Ag </a:t>
            </a:r>
            <a:r>
              <a:rPr lang="en-US" sz="1400" dirty="0" err="1"/>
              <a:t>Profesional</a:t>
            </a:r>
            <a:r>
              <a:rPr lang="en-US" sz="1400" dirty="0"/>
              <a:t> COVID-19  </a:t>
            </a:r>
            <a:r>
              <a:rPr lang="en-US" sz="1400" dirty="0" err="1"/>
              <a:t>semasa</a:t>
            </a:r>
            <a:r>
              <a:rPr lang="en-US" sz="1400" dirty="0"/>
              <a:t> </a:t>
            </a:r>
            <a:r>
              <a:rPr lang="en-US" sz="1400" dirty="0" err="1"/>
              <a:t>ketibaan</a:t>
            </a:r>
            <a:endParaRPr lang="en-MY" sz="1400" i="1" dirty="0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8EA1A673-EC88-4B52-A4B8-358EF655520B}"/>
              </a:ext>
            </a:extLst>
          </p:cNvPr>
          <p:cNvSpPr/>
          <p:nvPr/>
        </p:nvSpPr>
        <p:spPr>
          <a:xfrm>
            <a:off x="4880784" y="2087598"/>
            <a:ext cx="1498321" cy="649449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Keputusan</a:t>
            </a:r>
          </a:p>
          <a:p>
            <a:pPr algn="ctr"/>
            <a:r>
              <a:rPr lang="en-US" sz="1000" b="1" dirty="0" err="1">
                <a:solidFill>
                  <a:prstClr val="black"/>
                </a:solidFill>
              </a:rPr>
              <a:t>RTK</a:t>
            </a:r>
            <a:r>
              <a:rPr lang="en-US" sz="1000" b="1" dirty="0">
                <a:solidFill>
                  <a:prstClr val="black"/>
                </a:solidFill>
              </a:rPr>
              <a:t> Ag</a:t>
            </a:r>
            <a:endParaRPr lang="en-MY" sz="1000" b="1" dirty="0">
              <a:solidFill>
                <a:prstClr val="black"/>
              </a:solidFill>
            </a:endParaRP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75EA8A7F-5217-408D-8E9D-1215E3718D31}"/>
              </a:ext>
            </a:extLst>
          </p:cNvPr>
          <p:cNvSpPr/>
          <p:nvPr/>
        </p:nvSpPr>
        <p:spPr>
          <a:xfrm>
            <a:off x="4860956" y="3410703"/>
            <a:ext cx="1539320" cy="606588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Status </a:t>
            </a:r>
            <a:r>
              <a:rPr lang="en-US" sz="1000" b="1" dirty="0" err="1">
                <a:solidFill>
                  <a:prstClr val="black"/>
                </a:solidFill>
              </a:rPr>
              <a:t>Vaksinasi</a:t>
            </a:r>
            <a:endParaRPr lang="en-MY" sz="1000" b="1" dirty="0">
              <a:solidFill>
                <a:prstClr val="black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4B9A4E4-CD92-4B19-977C-F1A5712EE624}"/>
              </a:ext>
            </a:extLst>
          </p:cNvPr>
          <p:cNvSpPr txBox="1"/>
          <p:nvPr/>
        </p:nvSpPr>
        <p:spPr>
          <a:xfrm>
            <a:off x="9568447" y="2143754"/>
            <a:ext cx="93769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Pelepasan</a:t>
            </a:r>
            <a:r>
              <a:rPr lang="en-US" sz="1400" dirty="0"/>
              <a:t> </a:t>
            </a:r>
            <a:r>
              <a:rPr lang="en-US" sz="1400" dirty="0" err="1"/>
              <a:t>HSO</a:t>
            </a:r>
            <a:endParaRPr lang="en-MY" sz="1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C083CC9-D5A0-4C8C-B850-CAE2866DC784}"/>
              </a:ext>
            </a:extLst>
          </p:cNvPr>
          <p:cNvSpPr txBox="1"/>
          <p:nvPr/>
        </p:nvSpPr>
        <p:spPr>
          <a:xfrm>
            <a:off x="185041" y="1625074"/>
            <a:ext cx="1315443" cy="19184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Sebelum</a:t>
            </a: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ketibaan</a:t>
            </a: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  </a:t>
            </a:r>
          </a:p>
          <a:p>
            <a:pPr algn="ctr">
              <a:spcAft>
                <a:spcPts val="800"/>
              </a:spcAft>
            </a:pPr>
            <a:r>
              <a:rPr lang="en-US" sz="1600" dirty="0" err="1">
                <a:solidFill>
                  <a:prstClr val="black"/>
                </a:solidFill>
                <a:cs typeface="Arial" panose="020B0604020202020204" pitchFamily="34" charset="0"/>
              </a:rPr>
              <a:t>Muat-turun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, daftar dan </a:t>
            </a:r>
            <a:r>
              <a:rPr lang="en-US" sz="1600" dirty="0" err="1">
                <a:solidFill>
                  <a:prstClr val="black"/>
                </a:solidFill>
                <a:cs typeface="Arial" panose="020B0604020202020204" pitchFamily="34" charset="0"/>
              </a:rPr>
              <a:t>aktifkan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cs typeface="Arial" panose="020B0604020202020204" pitchFamily="34" charset="0"/>
              </a:rPr>
              <a:t>aplikasi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cs typeface="Arial" panose="020B0604020202020204" pitchFamily="34" charset="0"/>
              </a:rPr>
              <a:t>MySejahtera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C9E0AE7-900F-45AF-A980-71E1A46D979C}"/>
              </a:ext>
            </a:extLst>
          </p:cNvPr>
          <p:cNvSpPr txBox="1"/>
          <p:nvPr/>
        </p:nvSpPr>
        <p:spPr>
          <a:xfrm>
            <a:off x="4620118" y="4027002"/>
            <a:ext cx="8563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/>
              <a:t>Separa</a:t>
            </a:r>
            <a:r>
              <a:rPr lang="en-US" sz="1050" dirty="0"/>
              <a:t> </a:t>
            </a:r>
            <a:r>
              <a:rPr lang="en-US" sz="1050" dirty="0" err="1"/>
              <a:t>atau</a:t>
            </a:r>
            <a:endParaRPr lang="en-US" sz="1050" dirty="0"/>
          </a:p>
          <a:p>
            <a:r>
              <a:rPr lang="en-US" sz="1050" dirty="0"/>
              <a:t> </a:t>
            </a:r>
            <a:r>
              <a:rPr lang="en-US" sz="1050" dirty="0" err="1"/>
              <a:t>tidak</a:t>
            </a:r>
            <a:r>
              <a:rPr lang="en-US" sz="1050" dirty="0"/>
              <a:t> </a:t>
            </a:r>
            <a:r>
              <a:rPr lang="en-US" sz="1050" dirty="0" err="1"/>
              <a:t>vaksin</a:t>
            </a:r>
            <a:endParaRPr lang="en-MY" sz="105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C5F0A55-DB94-4A23-8EB6-9372A9D2A79A}"/>
              </a:ext>
            </a:extLst>
          </p:cNvPr>
          <p:cNvSpPr txBox="1"/>
          <p:nvPr/>
        </p:nvSpPr>
        <p:spPr>
          <a:xfrm>
            <a:off x="7347677" y="3281125"/>
            <a:ext cx="1480534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</a:rPr>
              <a:t>Lengkap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vaksinasi</a:t>
            </a:r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C84A565-6728-4756-9945-3CF27DE2E0CF}"/>
              </a:ext>
            </a:extLst>
          </p:cNvPr>
          <p:cNvSpPr txBox="1"/>
          <p:nvPr/>
        </p:nvSpPr>
        <p:spPr>
          <a:xfrm>
            <a:off x="6131527" y="1956659"/>
            <a:ext cx="777410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bg1"/>
                </a:solidFill>
              </a:rPr>
              <a:t>Positif</a:t>
            </a:r>
            <a:endParaRPr lang="en-MY" sz="1000" dirty="0">
              <a:solidFill>
                <a:schemeClr val="bg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1DA8B9C-BB72-453A-B944-EEFE00FFC80D}"/>
              </a:ext>
            </a:extLst>
          </p:cNvPr>
          <p:cNvSpPr txBox="1"/>
          <p:nvPr/>
        </p:nvSpPr>
        <p:spPr>
          <a:xfrm>
            <a:off x="4770630" y="2894150"/>
            <a:ext cx="780933" cy="2680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Negatif</a:t>
            </a:r>
            <a:endParaRPr lang="en-MY" sz="11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8067B1D-EDC0-4BB3-BE0A-B26B68E4A6AA}"/>
              </a:ext>
            </a:extLst>
          </p:cNvPr>
          <p:cNvSpPr txBox="1"/>
          <p:nvPr/>
        </p:nvSpPr>
        <p:spPr>
          <a:xfrm>
            <a:off x="4936114" y="4630337"/>
            <a:ext cx="1393745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sz="1200" dirty="0">
                <a:solidFill>
                  <a:prstClr val="black"/>
                </a:solidFill>
              </a:rPr>
              <a:t>HSO untuk 5 hari</a:t>
            </a: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190BB2A1-5C73-4F46-AD4F-7933AF623039}"/>
              </a:ext>
            </a:extLst>
          </p:cNvPr>
          <p:cNvSpPr/>
          <p:nvPr/>
        </p:nvSpPr>
        <p:spPr>
          <a:xfrm>
            <a:off x="7142442" y="4337445"/>
            <a:ext cx="2029330" cy="860804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s-MY" sz="1000" b="1" dirty="0">
                <a:solidFill>
                  <a:prstClr val="black"/>
                </a:solidFill>
              </a:rPr>
              <a:t>Sampel kedua: RTK -Ag  hari ke-5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8B6FDAB-B53D-41BE-AEC0-A4AB82287035}"/>
              </a:ext>
            </a:extLst>
          </p:cNvPr>
          <p:cNvSpPr txBox="1"/>
          <p:nvPr/>
        </p:nvSpPr>
        <p:spPr>
          <a:xfrm>
            <a:off x="7524349" y="5546664"/>
            <a:ext cx="126951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sz="1200" dirty="0">
                <a:solidFill>
                  <a:prstClr val="black"/>
                </a:solidFill>
              </a:rPr>
              <a:t>Sambung </a:t>
            </a:r>
          </a:p>
          <a:p>
            <a:pPr algn="ctr"/>
            <a:r>
              <a:rPr lang="ms-MY" sz="1200" dirty="0">
                <a:solidFill>
                  <a:prstClr val="black"/>
                </a:solidFill>
              </a:rPr>
              <a:t>HSO 5 hari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133677B-FD1F-7527-4967-54A63F2D8FF1}"/>
              </a:ext>
            </a:extLst>
          </p:cNvPr>
          <p:cNvSpPr txBox="1"/>
          <p:nvPr/>
        </p:nvSpPr>
        <p:spPr>
          <a:xfrm>
            <a:off x="10258902" y="3420228"/>
            <a:ext cx="1509028" cy="584775"/>
          </a:xfrm>
          <a:prstGeom prst="rect">
            <a:avLst/>
          </a:prstGeom>
          <a:solidFill>
            <a:srgbClr val="001F5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bg1"/>
                </a:solidFill>
              </a:rPr>
              <a:t>Dibenarkan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600" b="1" i="1" dirty="0">
                <a:solidFill>
                  <a:schemeClr val="bg1"/>
                </a:solidFill>
              </a:rPr>
              <a:t>SIGN-OFF</a:t>
            </a:r>
            <a:r>
              <a:rPr lang="en-US" sz="1600" dirty="0">
                <a:solidFill>
                  <a:schemeClr val="bg1"/>
                </a:solidFill>
              </a:rPr>
              <a:t>  </a:t>
            </a:r>
            <a:endParaRPr lang="en-MY" sz="1600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D8E996D-DA1E-C888-3052-DEC429DA2050}"/>
              </a:ext>
            </a:extLst>
          </p:cNvPr>
          <p:cNvSpPr txBox="1"/>
          <p:nvPr/>
        </p:nvSpPr>
        <p:spPr>
          <a:xfrm>
            <a:off x="9517649" y="5515886"/>
            <a:ext cx="93769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Pelepasan</a:t>
            </a:r>
            <a:r>
              <a:rPr lang="en-US" sz="1400" dirty="0"/>
              <a:t> </a:t>
            </a:r>
            <a:r>
              <a:rPr lang="en-US" sz="1400" dirty="0" err="1"/>
              <a:t>HSO</a:t>
            </a:r>
            <a:endParaRPr lang="en-MY" sz="1400" dirty="0"/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339CA430-5552-8831-99B9-11CCD0580A7E}"/>
              </a:ext>
            </a:extLst>
          </p:cNvPr>
          <p:cNvCxnSpPr>
            <a:stCxn id="19" idx="3"/>
            <a:endCxn id="57" idx="1"/>
          </p:cNvCxnSpPr>
          <p:nvPr/>
        </p:nvCxnSpPr>
        <p:spPr>
          <a:xfrm flipV="1">
            <a:off x="6400276" y="3712616"/>
            <a:ext cx="3858626" cy="1381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5359625-39D7-386A-BCE9-082B0823EBA9}"/>
              </a:ext>
            </a:extLst>
          </p:cNvPr>
          <p:cNvSpPr txBox="1"/>
          <p:nvPr/>
        </p:nvSpPr>
        <p:spPr>
          <a:xfrm>
            <a:off x="7095697" y="5151345"/>
            <a:ext cx="777410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bg1"/>
                </a:solidFill>
              </a:rPr>
              <a:t>Positif</a:t>
            </a:r>
            <a:endParaRPr lang="en-MY" sz="1000" dirty="0">
              <a:solidFill>
                <a:schemeClr val="bg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C1B1F59-4689-6693-BE04-8C03D94E6382}"/>
              </a:ext>
            </a:extLst>
          </p:cNvPr>
          <p:cNvSpPr txBox="1"/>
          <p:nvPr/>
        </p:nvSpPr>
        <p:spPr>
          <a:xfrm>
            <a:off x="9076341" y="4368406"/>
            <a:ext cx="780933" cy="2680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Negatif</a:t>
            </a:r>
            <a:endParaRPr lang="en-MY" sz="1100" dirty="0"/>
          </a:p>
        </p:txBody>
      </p: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92C28CB4-348B-01C0-3B22-113C878BFED1}"/>
              </a:ext>
            </a:extLst>
          </p:cNvPr>
          <p:cNvCxnSpPr>
            <a:cxnSpLocks/>
            <a:stCxn id="3" idx="3"/>
            <a:endCxn id="18" idx="1"/>
          </p:cNvCxnSpPr>
          <p:nvPr/>
        </p:nvCxnSpPr>
        <p:spPr>
          <a:xfrm flipV="1">
            <a:off x="4224143" y="2412323"/>
            <a:ext cx="656641" cy="280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id="{E22AF3F8-5D2C-DBBF-3E31-7CC2FAA9E686}"/>
              </a:ext>
            </a:extLst>
          </p:cNvPr>
          <p:cNvCxnSpPr>
            <a:stCxn id="18" idx="2"/>
            <a:endCxn id="19" idx="0"/>
          </p:cNvCxnSpPr>
          <p:nvPr/>
        </p:nvCxnSpPr>
        <p:spPr>
          <a:xfrm rot="16200000" flipH="1">
            <a:off x="5293452" y="3073539"/>
            <a:ext cx="673656" cy="67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2E98DB62-0C28-6399-03D2-675F113E11DB}"/>
              </a:ext>
            </a:extLst>
          </p:cNvPr>
          <p:cNvCxnSpPr>
            <a:stCxn id="19" idx="2"/>
            <a:endCxn id="82" idx="0"/>
          </p:cNvCxnSpPr>
          <p:nvPr/>
        </p:nvCxnSpPr>
        <p:spPr>
          <a:xfrm rot="16200000" flipH="1">
            <a:off x="5325278" y="4322628"/>
            <a:ext cx="613046" cy="237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BF5ED65F-010F-55F5-AD19-474A37A80146}"/>
              </a:ext>
            </a:extLst>
          </p:cNvPr>
          <p:cNvCxnSpPr>
            <a:cxnSpLocks/>
            <a:stCxn id="82" idx="3"/>
            <a:endCxn id="84" idx="1"/>
          </p:cNvCxnSpPr>
          <p:nvPr/>
        </p:nvCxnSpPr>
        <p:spPr>
          <a:xfrm flipV="1">
            <a:off x="6329859" y="4767847"/>
            <a:ext cx="812583" cy="99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95D99A04-4F58-36C5-9773-65ECA1E20856}"/>
              </a:ext>
            </a:extLst>
          </p:cNvPr>
          <p:cNvCxnSpPr>
            <a:cxnSpLocks/>
            <a:stCxn id="84" idx="3"/>
            <a:endCxn id="57" idx="2"/>
          </p:cNvCxnSpPr>
          <p:nvPr/>
        </p:nvCxnSpPr>
        <p:spPr>
          <a:xfrm flipV="1">
            <a:off x="9171772" y="4005003"/>
            <a:ext cx="1841644" cy="76284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or: Elbow 112">
            <a:extLst>
              <a:ext uri="{FF2B5EF4-FFF2-40B4-BE49-F238E27FC236}">
                <a16:creationId xmlns:a16="http://schemas.microsoft.com/office/drawing/2014/main" id="{4A5BD813-27AD-C412-CFFC-C24EA1F46EC6}"/>
              </a:ext>
            </a:extLst>
          </p:cNvPr>
          <p:cNvCxnSpPr>
            <a:cxnSpLocks/>
            <a:stCxn id="84" idx="2"/>
            <a:endCxn id="90" idx="0"/>
          </p:cNvCxnSpPr>
          <p:nvPr/>
        </p:nvCxnSpPr>
        <p:spPr>
          <a:xfrm rot="16200000" flipH="1">
            <a:off x="7983900" y="5371456"/>
            <a:ext cx="348415" cy="200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181033CD-B1A0-E552-DEC4-53915D3489D2}"/>
              </a:ext>
            </a:extLst>
          </p:cNvPr>
          <p:cNvCxnSpPr>
            <a:stCxn id="90" idx="3"/>
            <a:endCxn id="47" idx="1"/>
          </p:cNvCxnSpPr>
          <p:nvPr/>
        </p:nvCxnSpPr>
        <p:spPr>
          <a:xfrm flipV="1">
            <a:off x="8793865" y="5777496"/>
            <a:ext cx="723784" cy="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6510EC35-41E8-0050-F7F4-FF0D1E75CAA2}"/>
              </a:ext>
            </a:extLst>
          </p:cNvPr>
          <p:cNvCxnSpPr>
            <a:stCxn id="47" idx="3"/>
            <a:endCxn id="57" idx="2"/>
          </p:cNvCxnSpPr>
          <p:nvPr/>
        </p:nvCxnSpPr>
        <p:spPr>
          <a:xfrm flipV="1">
            <a:off x="10455345" y="4005003"/>
            <a:ext cx="558071" cy="177249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E777E9B8-74CB-E35F-0848-BB754363C788}"/>
              </a:ext>
            </a:extLst>
          </p:cNvPr>
          <p:cNvSpPr txBox="1">
            <a:spLocks/>
          </p:cNvSpPr>
          <p:nvPr/>
        </p:nvSpPr>
        <p:spPr>
          <a:xfrm>
            <a:off x="1112081" y="714213"/>
            <a:ext cx="10384674" cy="4966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PROSEDUR </a:t>
            </a:r>
            <a:r>
              <a:rPr lang="en-US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SIGN-OFF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PELAUT DAN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OFFSHORE WORKER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DARI PELAYARAN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ANTARABANGSA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6516C0-9EBB-B8B9-8B4A-D45B491D7E3B}"/>
              </a:ext>
            </a:extLst>
          </p:cNvPr>
          <p:cNvSpPr txBox="1"/>
          <p:nvPr/>
        </p:nvSpPr>
        <p:spPr>
          <a:xfrm>
            <a:off x="1697583" y="1829551"/>
            <a:ext cx="982981" cy="1169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Pelaut</a:t>
            </a:r>
            <a:r>
              <a:rPr lang="en-US" sz="1400" dirty="0"/>
              <a:t>/ </a:t>
            </a:r>
            <a:r>
              <a:rPr lang="en-US" sz="1400" i="1" dirty="0"/>
              <a:t>offshore worker </a:t>
            </a:r>
            <a:r>
              <a:rPr lang="en-US" sz="1400" dirty="0" err="1"/>
              <a:t>tiba</a:t>
            </a:r>
            <a:r>
              <a:rPr lang="en-US" sz="1400" dirty="0"/>
              <a:t> di </a:t>
            </a:r>
            <a:r>
              <a:rPr lang="en-US" sz="1400" dirty="0" err="1"/>
              <a:t>pelabuhan</a:t>
            </a:r>
            <a:endParaRPr lang="en-MY" sz="1400" dirty="0"/>
          </a:p>
        </p:txBody>
      </p:sp>
      <p:graphicFrame>
        <p:nvGraphicFramePr>
          <p:cNvPr id="154" name="Table 153">
            <a:extLst>
              <a:ext uri="{FF2B5EF4-FFF2-40B4-BE49-F238E27FC236}">
                <a16:creationId xmlns:a16="http://schemas.microsoft.com/office/drawing/2014/main" id="{F0A23DB7-5AD8-6E6D-A1F8-04645509BAEE}"/>
              </a:ext>
            </a:extLst>
          </p:cNvPr>
          <p:cNvGraphicFramePr>
            <a:graphicFrameLocks noGrp="1"/>
          </p:cNvGraphicFramePr>
          <p:nvPr/>
        </p:nvGraphicFramePr>
        <p:xfrm>
          <a:off x="7155815" y="1890742"/>
          <a:ext cx="184129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12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s-MY" sz="1400" b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Vaksin lengkap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s-MY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HSO- 7 Hari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122">
                <a:tc>
                  <a:txBody>
                    <a:bodyPr/>
                    <a:lstStyle/>
                    <a:p>
                      <a:r>
                        <a:rPr lang="ms-MY" sz="140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Separa/</a:t>
                      </a:r>
                    </a:p>
                    <a:p>
                      <a:r>
                        <a:rPr lang="ms-MY" sz="140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Tidak vaksin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s-MY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HSO-10  Hari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06" name="Connector: Elbow 205">
            <a:extLst>
              <a:ext uri="{FF2B5EF4-FFF2-40B4-BE49-F238E27FC236}">
                <a16:creationId xmlns:a16="http://schemas.microsoft.com/office/drawing/2014/main" id="{910706B4-8330-A956-D7E4-7F3052FC33D9}"/>
              </a:ext>
            </a:extLst>
          </p:cNvPr>
          <p:cNvCxnSpPr>
            <a:stCxn id="15" idx="3"/>
            <a:endCxn id="3" idx="1"/>
          </p:cNvCxnSpPr>
          <p:nvPr/>
        </p:nvCxnSpPr>
        <p:spPr>
          <a:xfrm>
            <a:off x="2680564" y="2414327"/>
            <a:ext cx="483559" cy="80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or: Elbow 207">
            <a:extLst>
              <a:ext uri="{FF2B5EF4-FFF2-40B4-BE49-F238E27FC236}">
                <a16:creationId xmlns:a16="http://schemas.microsoft.com/office/drawing/2014/main" id="{AB8ABC56-70C1-AD70-5988-15E05F6AC42A}"/>
              </a:ext>
            </a:extLst>
          </p:cNvPr>
          <p:cNvCxnSpPr>
            <a:stCxn id="18" idx="3"/>
            <a:endCxn id="154" idx="1"/>
          </p:cNvCxnSpPr>
          <p:nvPr/>
        </p:nvCxnSpPr>
        <p:spPr>
          <a:xfrm flipV="1">
            <a:off x="6379105" y="2408902"/>
            <a:ext cx="776710" cy="342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ctor: Elbow 209">
            <a:extLst>
              <a:ext uri="{FF2B5EF4-FFF2-40B4-BE49-F238E27FC236}">
                <a16:creationId xmlns:a16="http://schemas.microsoft.com/office/drawing/2014/main" id="{22C0E13C-E5F1-86D5-65C9-EBC72AABC868}"/>
              </a:ext>
            </a:extLst>
          </p:cNvPr>
          <p:cNvCxnSpPr>
            <a:cxnSpLocks/>
            <a:stCxn id="154" idx="3"/>
            <a:endCxn id="26" idx="1"/>
          </p:cNvCxnSpPr>
          <p:nvPr/>
        </p:nvCxnSpPr>
        <p:spPr>
          <a:xfrm flipV="1">
            <a:off x="8997110" y="2405364"/>
            <a:ext cx="571337" cy="353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ctor: Elbow 216">
            <a:extLst>
              <a:ext uri="{FF2B5EF4-FFF2-40B4-BE49-F238E27FC236}">
                <a16:creationId xmlns:a16="http://schemas.microsoft.com/office/drawing/2014/main" id="{F719B490-2D6F-6EA0-0F83-420FB7714188}"/>
              </a:ext>
            </a:extLst>
          </p:cNvPr>
          <p:cNvCxnSpPr>
            <a:stCxn id="26" idx="3"/>
            <a:endCxn id="57" idx="0"/>
          </p:cNvCxnSpPr>
          <p:nvPr/>
        </p:nvCxnSpPr>
        <p:spPr>
          <a:xfrm>
            <a:off x="10506143" y="2405364"/>
            <a:ext cx="507273" cy="101486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4EA7A9A-9608-403B-BAF2-1F770B404483}"/>
              </a:ext>
            </a:extLst>
          </p:cNvPr>
          <p:cNvSpPr txBox="1"/>
          <p:nvPr/>
        </p:nvSpPr>
        <p:spPr>
          <a:xfrm>
            <a:off x="599928" y="5533404"/>
            <a:ext cx="5000771" cy="84125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Nota</a:t>
            </a:r>
          </a:p>
          <a:p>
            <a:pPr>
              <a:spcAft>
                <a:spcPts val="800"/>
              </a:spcAft>
            </a:pP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-Kos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ujian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RTK Ag Professional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ditanggung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sendiri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oleh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individu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atau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majikan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57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F35A-70E0-4E72-BF3D-210259E5FA64}" type="slidenum">
              <a:rPr lang="en-US" smtClean="0"/>
              <a:t>9</a:t>
            </a:fld>
            <a:endParaRPr lang="en-US"/>
          </a:p>
        </p:txBody>
      </p:sp>
      <p:grpSp>
        <p:nvGrpSpPr>
          <p:cNvPr id="7" name="Google Shape;527;p84"/>
          <p:cNvGrpSpPr/>
          <p:nvPr/>
        </p:nvGrpSpPr>
        <p:grpSpPr>
          <a:xfrm rot="10800000">
            <a:off x="8058300" y="6194800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8" name="Google Shape;528;p84"/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 dirty="0" err="1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</a:t>
              </a:r>
              <a:r>
                <a:rPr lang="en-MY" sz="1100" b="1" i="0" u="none" strike="noStrike" cap="none" dirty="0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dos v</a:t>
              </a:r>
              <a:endParaRPr sz="14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" name="Google Shape;529;p84"/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0" name="Google Shape;530;p84"/>
          <p:cNvGrpSpPr/>
          <p:nvPr/>
        </p:nvGrpSpPr>
        <p:grpSpPr>
          <a:xfrm>
            <a:off x="0" y="-111071"/>
            <a:ext cx="4133711" cy="663194"/>
            <a:chOff x="0" y="-29745"/>
            <a:chExt cx="4478075" cy="877473"/>
          </a:xfrm>
          <a:solidFill>
            <a:srgbClr val="001F5F"/>
          </a:solidFill>
        </p:grpSpPr>
        <p:sp>
          <p:nvSpPr>
            <p:cNvPr id="11" name="Google Shape;531;p84"/>
            <p:cNvSpPr/>
            <p:nvPr/>
          </p:nvSpPr>
          <p:spPr>
            <a:xfrm>
              <a:off x="0" y="-29745"/>
              <a:ext cx="4478075" cy="877473"/>
            </a:xfrm>
            <a:prstGeom prst="flowChartInputOutpu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298450" algn="l" rtl="0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202124"/>
                </a:buClr>
                <a:buSzPts val="1100"/>
                <a:buFont typeface="Arial" panose="020B0604020202020204"/>
                <a:buChar char="●"/>
              </a:pPr>
              <a:r>
                <a:rPr lang="en-MY" sz="1100" b="1" i="0" u="none" strike="noStrike" cap="none">
                  <a:solidFill>
                    <a:srgbClr val="202124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Jumlah dos v</a:t>
              </a:r>
              <a:endParaRPr sz="14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" name="Google Shape;532;p84"/>
            <p:cNvSpPr/>
            <p:nvPr/>
          </p:nvSpPr>
          <p:spPr>
            <a:xfrm>
              <a:off x="0" y="-29745"/>
              <a:ext cx="3018000" cy="869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4" name="Slide Number Placeholder 12"/>
          <p:cNvSpPr txBox="1"/>
          <p:nvPr/>
        </p:nvSpPr>
        <p:spPr>
          <a:xfrm>
            <a:off x="8753555" y="63438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93F35A-70E0-4E72-BF3D-210259E5FA64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598077"/>
            <a:ext cx="11060269" cy="496656"/>
          </a:xfrm>
        </p:spPr>
        <p:txBody>
          <a:bodyPr anchor="b">
            <a:no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PROSEDUR </a:t>
            </a:r>
            <a:r>
              <a:rPr lang="en-US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SIGN-OFF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PELAUT DAN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OFFSHORE WORKER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DARI PELAYARAN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DOMESTIK  - 14 </a:t>
            </a:r>
            <a:r>
              <a:rPr lang="en-US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tiada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pelayaran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antarabangsa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7E89C2-B5B6-4779-8F51-A2B70AE86D73}"/>
              </a:ext>
            </a:extLst>
          </p:cNvPr>
          <p:cNvSpPr txBox="1"/>
          <p:nvPr/>
        </p:nvSpPr>
        <p:spPr>
          <a:xfrm>
            <a:off x="2204330" y="1581704"/>
            <a:ext cx="993932" cy="11695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Pelaut</a:t>
            </a:r>
            <a:r>
              <a:rPr lang="en-US" sz="1400" dirty="0"/>
              <a:t>/ </a:t>
            </a:r>
            <a:r>
              <a:rPr lang="en-US" sz="1400" i="1" dirty="0"/>
              <a:t>offshore worker </a:t>
            </a:r>
            <a:r>
              <a:rPr lang="en-US" sz="1400" i="1" dirty="0" err="1"/>
              <a:t>tiba</a:t>
            </a:r>
            <a:r>
              <a:rPr lang="en-US" sz="1400" i="1" dirty="0"/>
              <a:t> di </a:t>
            </a:r>
            <a:r>
              <a:rPr lang="en-US" sz="1400" i="1" dirty="0" err="1"/>
              <a:t>pelabuhan</a:t>
            </a:r>
            <a:endParaRPr lang="en-MY" sz="1400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4C254F-4FE4-425E-9EAE-6F839CCD3214}"/>
              </a:ext>
            </a:extLst>
          </p:cNvPr>
          <p:cNvSpPr txBox="1"/>
          <p:nvPr/>
        </p:nvSpPr>
        <p:spPr>
          <a:xfrm>
            <a:off x="4224540" y="3449344"/>
            <a:ext cx="1680539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Lakukan</a:t>
            </a:r>
            <a:r>
              <a:rPr lang="en-US" sz="1400" dirty="0"/>
              <a:t> </a:t>
            </a:r>
            <a:r>
              <a:rPr lang="en-US" sz="1400" dirty="0" err="1"/>
              <a:t>Ujian</a:t>
            </a:r>
            <a:endParaRPr lang="en-US" sz="1400" dirty="0"/>
          </a:p>
          <a:p>
            <a:pPr algn="ctr"/>
            <a:r>
              <a:rPr lang="en-US" sz="1400" dirty="0" err="1"/>
              <a:t>RTK</a:t>
            </a:r>
            <a:r>
              <a:rPr lang="en-US" sz="1400" dirty="0"/>
              <a:t>-Ag </a:t>
            </a:r>
            <a:r>
              <a:rPr lang="en-US" sz="1400" dirty="0" err="1"/>
              <a:t>Profesional</a:t>
            </a:r>
            <a:endParaRPr lang="en-MY" sz="1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9D00FDC-8B44-4A26-9494-6E4FA3FB3780}"/>
              </a:ext>
            </a:extLst>
          </p:cNvPr>
          <p:cNvSpPr txBox="1"/>
          <p:nvPr/>
        </p:nvSpPr>
        <p:spPr>
          <a:xfrm>
            <a:off x="6824374" y="1581704"/>
            <a:ext cx="1459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Tiada</a:t>
            </a:r>
            <a:r>
              <a:rPr lang="en-US" sz="1400" dirty="0"/>
              <a:t> </a:t>
            </a:r>
            <a:r>
              <a:rPr lang="en-US" sz="1400" dirty="0" err="1"/>
              <a:t>gejala</a:t>
            </a:r>
            <a:endParaRPr lang="en-MY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BC40585-83D8-4B3B-B322-1AB3ED05A794}"/>
              </a:ext>
            </a:extLst>
          </p:cNvPr>
          <p:cNvSpPr txBox="1"/>
          <p:nvPr/>
        </p:nvSpPr>
        <p:spPr>
          <a:xfrm>
            <a:off x="405943" y="1329048"/>
            <a:ext cx="1405644" cy="1815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Sebelum</a:t>
            </a: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ketibaan</a:t>
            </a: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  </a:t>
            </a:r>
            <a:r>
              <a:rPr lang="en-US" sz="1600" dirty="0" err="1">
                <a:solidFill>
                  <a:prstClr val="black"/>
                </a:solidFill>
                <a:cs typeface="Arial" panose="020B0604020202020204" pitchFamily="34" charset="0"/>
              </a:rPr>
              <a:t>Muat-turun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, daftar dan </a:t>
            </a:r>
            <a:r>
              <a:rPr lang="en-US" sz="1600" dirty="0" err="1">
                <a:solidFill>
                  <a:prstClr val="black"/>
                </a:solidFill>
                <a:cs typeface="Arial" panose="020B0604020202020204" pitchFamily="34" charset="0"/>
              </a:rPr>
              <a:t>aktifkan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cs typeface="Arial" panose="020B0604020202020204" pitchFamily="34" charset="0"/>
              </a:rPr>
              <a:t>aplikasi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cs typeface="Arial" panose="020B0604020202020204" pitchFamily="34" charset="0"/>
              </a:rPr>
              <a:t>MySejahtera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77" name="Diamond 76">
            <a:extLst>
              <a:ext uri="{FF2B5EF4-FFF2-40B4-BE49-F238E27FC236}">
                <a16:creationId xmlns:a16="http://schemas.microsoft.com/office/drawing/2014/main" id="{CB49F927-0FB3-4992-A0EE-999D58E9EBAE}"/>
              </a:ext>
            </a:extLst>
          </p:cNvPr>
          <p:cNvSpPr/>
          <p:nvPr/>
        </p:nvSpPr>
        <p:spPr>
          <a:xfrm>
            <a:off x="6683046" y="3362200"/>
            <a:ext cx="2046101" cy="700933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400" b="1" dirty="0">
                <a:solidFill>
                  <a:prstClr val="black"/>
                </a:solidFill>
              </a:rPr>
              <a:t>Keputusan</a:t>
            </a:r>
          </a:p>
          <a:p>
            <a:pPr algn="ctr"/>
            <a:r>
              <a:rPr lang="en-MY" sz="1400" b="1" dirty="0" err="1">
                <a:solidFill>
                  <a:prstClr val="black"/>
                </a:solidFill>
              </a:rPr>
              <a:t>RTK</a:t>
            </a:r>
            <a:r>
              <a:rPr lang="en-MY" sz="1400" b="1" dirty="0">
                <a:solidFill>
                  <a:prstClr val="black"/>
                </a:solidFill>
              </a:rPr>
              <a:t>-Ag</a:t>
            </a:r>
          </a:p>
        </p:txBody>
      </p:sp>
      <p:sp>
        <p:nvSpPr>
          <p:cNvPr id="80" name="Diamond 79">
            <a:extLst>
              <a:ext uri="{FF2B5EF4-FFF2-40B4-BE49-F238E27FC236}">
                <a16:creationId xmlns:a16="http://schemas.microsoft.com/office/drawing/2014/main" id="{3A1925C6-BE3F-44D8-969F-25700F92A590}"/>
              </a:ext>
            </a:extLst>
          </p:cNvPr>
          <p:cNvSpPr/>
          <p:nvPr/>
        </p:nvSpPr>
        <p:spPr>
          <a:xfrm>
            <a:off x="4039478" y="1820055"/>
            <a:ext cx="2046102" cy="700933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prstClr val="black"/>
                </a:solidFill>
              </a:rPr>
              <a:t>Saringan</a:t>
            </a:r>
            <a:r>
              <a:rPr lang="en-US" sz="1400" b="1" dirty="0">
                <a:solidFill>
                  <a:prstClr val="black"/>
                </a:solidFill>
              </a:rPr>
              <a:t> G</a:t>
            </a:r>
            <a:r>
              <a:rPr lang="en-MY" sz="1400" b="1" dirty="0" err="1">
                <a:solidFill>
                  <a:prstClr val="black"/>
                </a:solidFill>
              </a:rPr>
              <a:t>ejala</a:t>
            </a:r>
            <a:endParaRPr lang="en-MY" sz="1400" b="1" dirty="0">
              <a:solidFill>
                <a:prstClr val="black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BAC91CA-DCEF-47DC-924D-CB40EA17D1C7}"/>
              </a:ext>
            </a:extLst>
          </p:cNvPr>
          <p:cNvSpPr txBox="1"/>
          <p:nvPr/>
        </p:nvSpPr>
        <p:spPr>
          <a:xfrm>
            <a:off x="6681968" y="4683617"/>
            <a:ext cx="2046102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Mengikut</a:t>
            </a:r>
            <a:r>
              <a:rPr lang="en-US" sz="1600" b="1" dirty="0"/>
              <a:t> SOP </a:t>
            </a:r>
            <a:r>
              <a:rPr lang="en-US" sz="1600" b="1" dirty="0" err="1"/>
              <a:t>pengurusan</a:t>
            </a:r>
            <a:r>
              <a:rPr lang="en-US" sz="1600" b="1" dirty="0"/>
              <a:t> </a:t>
            </a:r>
            <a:r>
              <a:rPr lang="en-US" sz="1600" b="1" dirty="0" err="1"/>
              <a:t>kes</a:t>
            </a:r>
            <a:r>
              <a:rPr lang="en-US" sz="1600" b="1" dirty="0"/>
              <a:t> </a:t>
            </a:r>
            <a:r>
              <a:rPr lang="en-US" sz="1600" b="1" dirty="0" err="1"/>
              <a:t>positif</a:t>
            </a:r>
            <a:r>
              <a:rPr lang="en-US" sz="1600" b="1" dirty="0"/>
              <a:t> </a:t>
            </a:r>
            <a:r>
              <a:rPr lang="en-US" sz="1600" b="1" dirty="0" err="1"/>
              <a:t>semasa</a:t>
            </a:r>
            <a:endParaRPr lang="en-MY" sz="1600" b="1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8737265-A4C2-4E03-AFCA-BAF5D2CDCD1D}"/>
              </a:ext>
            </a:extLst>
          </p:cNvPr>
          <p:cNvSpPr/>
          <p:nvPr/>
        </p:nvSpPr>
        <p:spPr>
          <a:xfrm>
            <a:off x="9873155" y="1940370"/>
            <a:ext cx="1298342" cy="4661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s-MY" sz="2000" dirty="0">
                <a:solidFill>
                  <a:prstClr val="white"/>
                </a:solidFill>
              </a:rPr>
              <a:t>SIGN-OFF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1F9A1B-21ED-C375-50F1-64887174FB20}"/>
              </a:ext>
            </a:extLst>
          </p:cNvPr>
          <p:cNvSpPr txBox="1"/>
          <p:nvPr/>
        </p:nvSpPr>
        <p:spPr>
          <a:xfrm>
            <a:off x="5186353" y="2852949"/>
            <a:ext cx="1459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Ada </a:t>
            </a:r>
            <a:r>
              <a:rPr lang="en-US" sz="1400" dirty="0" err="1"/>
              <a:t>gejala</a:t>
            </a:r>
            <a:endParaRPr lang="en-MY" sz="1400" dirty="0"/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ABB7F522-5FCD-3754-DDBA-4CFA31128BF7}"/>
              </a:ext>
            </a:extLst>
          </p:cNvPr>
          <p:cNvCxnSpPr>
            <a:stCxn id="15" idx="3"/>
            <a:endCxn id="80" idx="1"/>
          </p:cNvCxnSpPr>
          <p:nvPr/>
        </p:nvCxnSpPr>
        <p:spPr>
          <a:xfrm>
            <a:off x="3198262" y="2166480"/>
            <a:ext cx="841216" cy="404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4C7546C7-B06A-0647-D8CC-9EE5299891EC}"/>
              </a:ext>
            </a:extLst>
          </p:cNvPr>
          <p:cNvCxnSpPr>
            <a:stCxn id="80" idx="3"/>
            <a:endCxn id="95" idx="1"/>
          </p:cNvCxnSpPr>
          <p:nvPr/>
        </p:nvCxnSpPr>
        <p:spPr>
          <a:xfrm>
            <a:off x="6085580" y="2170522"/>
            <a:ext cx="3787575" cy="2933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FD939472-4E62-9899-C016-23DDF9F987D9}"/>
              </a:ext>
            </a:extLst>
          </p:cNvPr>
          <p:cNvCxnSpPr>
            <a:cxnSpLocks/>
            <a:stCxn id="80" idx="2"/>
            <a:endCxn id="16" idx="0"/>
          </p:cNvCxnSpPr>
          <p:nvPr/>
        </p:nvCxnSpPr>
        <p:spPr>
          <a:xfrm rot="16200000" flipH="1">
            <a:off x="4599491" y="2984025"/>
            <a:ext cx="928356" cy="228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4D32BF5E-C0C4-3846-279D-DBADEE1F0E65}"/>
              </a:ext>
            </a:extLst>
          </p:cNvPr>
          <p:cNvCxnSpPr>
            <a:cxnSpLocks/>
            <a:stCxn id="16" idx="3"/>
            <a:endCxn id="77" idx="1"/>
          </p:cNvCxnSpPr>
          <p:nvPr/>
        </p:nvCxnSpPr>
        <p:spPr>
          <a:xfrm>
            <a:off x="5905079" y="3710954"/>
            <a:ext cx="777967" cy="171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82D2C723-4628-77FF-7933-B14A47C97BAB}"/>
              </a:ext>
            </a:extLst>
          </p:cNvPr>
          <p:cNvCxnSpPr>
            <a:stCxn id="77" idx="2"/>
            <a:endCxn id="85" idx="0"/>
          </p:cNvCxnSpPr>
          <p:nvPr/>
        </p:nvCxnSpPr>
        <p:spPr>
          <a:xfrm rot="5400000">
            <a:off x="7395316" y="4372836"/>
            <a:ext cx="620484" cy="107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371EA895-29B2-A79C-283B-9D7A645A3DA0}"/>
              </a:ext>
            </a:extLst>
          </p:cNvPr>
          <p:cNvCxnSpPr>
            <a:cxnSpLocks/>
            <a:stCxn id="77" idx="3"/>
            <a:endCxn id="95" idx="2"/>
          </p:cNvCxnSpPr>
          <p:nvPr/>
        </p:nvCxnSpPr>
        <p:spPr>
          <a:xfrm flipV="1">
            <a:off x="8729147" y="2406540"/>
            <a:ext cx="1793179" cy="130612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965B84C7-3C7C-E29B-D8A7-D080D98569B0}"/>
              </a:ext>
            </a:extLst>
          </p:cNvPr>
          <p:cNvSpPr txBox="1"/>
          <p:nvPr/>
        </p:nvSpPr>
        <p:spPr>
          <a:xfrm>
            <a:off x="599928" y="5533404"/>
            <a:ext cx="5000771" cy="84125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Nota</a:t>
            </a:r>
          </a:p>
          <a:p>
            <a:pPr>
              <a:spcAft>
                <a:spcPts val="800"/>
              </a:spcAft>
            </a:pP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-Kos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ujian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RTK Ag Professional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ditanggung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sendiri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oleh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individu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atau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majikan</a:t>
            </a: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F428EFD-242F-8B62-05C4-75E0A41B8305}"/>
              </a:ext>
            </a:extLst>
          </p:cNvPr>
          <p:cNvSpPr txBox="1"/>
          <p:nvPr/>
        </p:nvSpPr>
        <p:spPr>
          <a:xfrm>
            <a:off x="6804789" y="4157004"/>
            <a:ext cx="777410" cy="307777"/>
          </a:xfrm>
          <a:prstGeom prst="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</a:rPr>
              <a:t>Positif</a:t>
            </a:r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53029BE-0151-0FC3-3A07-11BA45437DCA}"/>
              </a:ext>
            </a:extLst>
          </p:cNvPr>
          <p:cNvSpPr txBox="1"/>
          <p:nvPr/>
        </p:nvSpPr>
        <p:spPr>
          <a:xfrm>
            <a:off x="9015628" y="3316852"/>
            <a:ext cx="78093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Negatif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2845410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948</Words>
  <Application>Microsoft Office PowerPoint</Application>
  <PresentationFormat>Widescreen</PresentationFormat>
  <Paragraphs>204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DM sans</vt:lpstr>
      <vt:lpstr>Times New Roman</vt:lpstr>
      <vt:lpstr>Office Theme</vt:lpstr>
      <vt:lpstr>    PROSEDUR SIGN-ON DAN SIGN-OFF BAGI PELAUT DAN PEKERJA  MINYAK &amp; GAS </vt:lpstr>
      <vt:lpstr>Latarbelakang </vt:lpstr>
      <vt:lpstr>    PROSEDUR SIGN-ON DAN SIGN-OFF BAGI PELAUT DAN PEKERJA  MINYAK &amp; GAS </vt:lpstr>
      <vt:lpstr>PowerPoint Presentation</vt:lpstr>
      <vt:lpstr>PowerPoint Presentation</vt:lpstr>
      <vt:lpstr>PROSEDUR SIGN ON PELAUT DAN PEKERJA MINYAK &amp; GAS DENGAN DARI DALAM NEGARA </vt:lpstr>
      <vt:lpstr>PowerPoint Presentation</vt:lpstr>
      <vt:lpstr>PowerPoint Presentation</vt:lpstr>
      <vt:lpstr>PROSEDUR SIGN-OFF PELAUT DAN OFFSHORE WORKER DARI PELAYARAN DOMESTIK  - 14 hari tiada pelayaran antarabangsa.</vt:lpstr>
      <vt:lpstr>ISU LAIN</vt:lpstr>
      <vt:lpstr>MAKLUMBALAS JKN……………..</vt:lpstr>
      <vt:lpstr>MAKLUMBALAS JKN……………..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PROSEDUR SIGN-ON DAN SIGN-OFF BAGI PELAUT DAN PEKERJA  MINYAK &amp; GAS</dc:title>
  <dc:creator>Salmiah Baharudin</dc:creator>
  <cp:lastModifiedBy>Sarrvindran Sivakumar</cp:lastModifiedBy>
  <cp:revision>15</cp:revision>
  <dcterms:created xsi:type="dcterms:W3CDTF">2022-03-27T09:26:52Z</dcterms:created>
  <dcterms:modified xsi:type="dcterms:W3CDTF">2022-04-05T06:28:01Z</dcterms:modified>
</cp:coreProperties>
</file>